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66" r:id="rId3"/>
    <p:sldId id="257" r:id="rId4"/>
    <p:sldId id="273" r:id="rId5"/>
    <p:sldId id="272" r:id="rId6"/>
    <p:sldId id="258" r:id="rId7"/>
    <p:sldId id="274" r:id="rId8"/>
    <p:sldId id="259" r:id="rId9"/>
    <p:sldId id="261" r:id="rId10"/>
    <p:sldId id="262" r:id="rId11"/>
    <p:sldId id="263" r:id="rId12"/>
    <p:sldId id="264" r:id="rId13"/>
    <p:sldId id="268" r:id="rId14"/>
    <p:sldId id="265" r:id="rId15"/>
    <p:sldId id="269" r:id="rId16"/>
    <p:sldId id="271" r:id="rId17"/>
    <p:sldId id="270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402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03632-2269-49B6-9BFD-D6EAB365EA88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67405-346D-47F4-A33E-F992C074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67405-346D-47F4-A33E-F992C07492C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C715A03-AF13-48A4-BD4F-D6FBE5D25F01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A9BF4AC-67EC-44A8-9D4D-DA45CD98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GRCC Physics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Faculty Proposal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survey says…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leaving GRCC to get a physics class </a:t>
            </a:r>
            <a:r>
              <a:rPr lang="en-US" b="1" i="1" dirty="0" smtClean="0"/>
              <a:t>overwhelmingly</a:t>
            </a:r>
            <a:r>
              <a:rPr lang="en-US" dirty="0" smtClean="0"/>
              <a:t> respond that they would rather take physics at GRCC in Kent.</a:t>
            </a:r>
          </a:p>
          <a:p>
            <a:r>
              <a:rPr lang="en-US" dirty="0" smtClean="0"/>
              <a:t>Schedule can be arranged to accommodate students on both campuses.</a:t>
            </a:r>
          </a:p>
          <a:p>
            <a:r>
              <a:rPr lang="en-US" dirty="0" smtClean="0"/>
              <a:t>Math Division is willing to provide support.</a:t>
            </a:r>
          </a:p>
          <a:p>
            <a:r>
              <a:rPr lang="en-US" dirty="0" smtClean="0"/>
              <a:t>Equipment money and lab are available.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cost of expansion: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new full-time faculty member in </a:t>
            </a:r>
            <a:r>
              <a:rPr lang="en-US" b="1" i="1" dirty="0" smtClean="0"/>
              <a:t>AUBURN</a:t>
            </a:r>
          </a:p>
          <a:p>
            <a:pPr lvl="1"/>
            <a:r>
              <a:rPr lang="en-US" dirty="0" smtClean="0"/>
              <a:t>Other colleges have attempted expansion with adjuncts: and experienced not-so-pretty results.</a:t>
            </a:r>
          </a:p>
          <a:p>
            <a:pPr lvl="1"/>
            <a:r>
              <a:rPr lang="en-US" dirty="0" smtClean="0"/>
              <a:t>New full-time teachers sent to branch campuses experience isolation, frustration… and often leave.</a:t>
            </a:r>
          </a:p>
          <a:p>
            <a:r>
              <a:rPr lang="en-US" dirty="0" smtClean="0"/>
              <a:t>Our </a:t>
            </a:r>
            <a:r>
              <a:rPr lang="en-US" b="1" i="1" dirty="0" smtClean="0"/>
              <a:t>only</a:t>
            </a:r>
            <a:r>
              <a:rPr lang="en-US" dirty="0" smtClean="0"/>
              <a:t> plan to accommodate continued growth of GRCC physics:</a:t>
            </a:r>
          </a:p>
          <a:p>
            <a:pPr lvl="1"/>
            <a:r>
              <a:rPr lang="en-US" dirty="0" smtClean="0"/>
              <a:t>One current full-time teacher (eq.) teaches in Kent.</a:t>
            </a:r>
          </a:p>
          <a:p>
            <a:pPr lvl="1"/>
            <a:r>
              <a:rPr lang="en-US" dirty="0" smtClean="0"/>
              <a:t>That full-time faculty member is replaced by a new tenure-track position in Auburn.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cost of no expansion: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>
              <a:buNone/>
            </a:pPr>
            <a:r>
              <a:rPr lang="en-US" dirty="0" smtClean="0"/>
              <a:t>Either: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We add a new full-time position</a:t>
            </a:r>
          </a:p>
          <a:p>
            <a:pPr algn="ctr">
              <a:buNone/>
            </a:pPr>
            <a:r>
              <a:rPr lang="en-US" dirty="0" smtClean="0"/>
              <a:t>-  or  -</a:t>
            </a:r>
          </a:p>
          <a:p>
            <a:pPr algn="ctr"/>
            <a:r>
              <a:rPr lang="en-US" dirty="0" smtClean="0"/>
              <a:t>We fail to meet demand.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cost of no expansion: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Ripple effects in STEM Programs:</a:t>
            </a:r>
          </a:p>
          <a:p>
            <a:pPr lvl="1"/>
            <a:r>
              <a:rPr lang="en-US" dirty="0" smtClean="0"/>
              <a:t>Engineering  (!) </a:t>
            </a:r>
          </a:p>
          <a:p>
            <a:pPr lvl="1"/>
            <a:r>
              <a:rPr lang="en-US" dirty="0" smtClean="0"/>
              <a:t>Chemistry and biology</a:t>
            </a:r>
          </a:p>
          <a:p>
            <a:pPr lvl="1"/>
            <a:r>
              <a:rPr lang="en-US" dirty="0" smtClean="0"/>
              <a:t>Math</a:t>
            </a:r>
          </a:p>
          <a:p>
            <a:pPr lvl="1"/>
            <a:r>
              <a:rPr lang="en-US" dirty="0" smtClean="0"/>
              <a:t>and Allied Health.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Ripple effects in business and liberal arts:</a:t>
            </a:r>
          </a:p>
          <a:p>
            <a:pPr lvl="1"/>
            <a:r>
              <a:rPr lang="en-US" dirty="0" smtClean="0"/>
              <a:t>2010 – 2011:  100 seats in survey classes have been cut to make room for “science major” sequences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Where’s the </a:t>
            </a:r>
            <a:r>
              <a:rPr lang="en-US" i="1" dirty="0" smtClean="0"/>
              <a:t>increase</a:t>
            </a:r>
            <a:r>
              <a:rPr lang="en-US" dirty="0" smtClean="0"/>
              <a:t> in demand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Mostly engineers (75% increase in Phys 201)</a:t>
            </a:r>
          </a:p>
          <a:p>
            <a:pPr lvl="1"/>
            <a:r>
              <a:rPr lang="en-US" dirty="0" smtClean="0"/>
              <a:t>These students will leave to get physics elsewhere</a:t>
            </a:r>
          </a:p>
          <a:p>
            <a:r>
              <a:rPr lang="en-US" smtClean="0"/>
              <a:t>I</a:t>
            </a:r>
            <a:r>
              <a:rPr lang="en-US" smtClean="0"/>
              <a:t>nternational </a:t>
            </a:r>
            <a:r>
              <a:rPr lang="en-US" dirty="0" smtClean="0"/>
              <a:t>students </a:t>
            </a:r>
            <a:r>
              <a:rPr lang="en-US" dirty="0" smtClean="0"/>
              <a:t>(50</a:t>
            </a:r>
            <a:r>
              <a:rPr lang="en-US" smtClean="0"/>
              <a:t>% of the </a:t>
            </a:r>
            <a:r>
              <a:rPr lang="en-US" dirty="0" smtClean="0"/>
              <a:t>increase)</a:t>
            </a:r>
            <a:endParaRPr lang="en-US" dirty="0" smtClean="0"/>
          </a:p>
          <a:p>
            <a:r>
              <a:rPr lang="en-US" dirty="0" smtClean="0"/>
              <a:t>Biology and health (50% increase in Phys 111)</a:t>
            </a:r>
          </a:p>
          <a:p>
            <a:r>
              <a:rPr lang="en-US" dirty="0" smtClean="0"/>
              <a:t>AA-DTA students and business majors</a:t>
            </a:r>
          </a:p>
          <a:p>
            <a:pPr lvl="1"/>
            <a:r>
              <a:rPr lang="en-US" dirty="0" smtClean="0"/>
              <a:t>33% increase in Phys 105 and Phys 110</a:t>
            </a:r>
          </a:p>
          <a:p>
            <a:r>
              <a:rPr lang="en-US" dirty="0" smtClean="0"/>
              <a:t>Astronomy (especially for future teachers)</a:t>
            </a:r>
          </a:p>
          <a:p>
            <a:pPr lvl="1"/>
            <a:r>
              <a:rPr lang="en-US" dirty="0" smtClean="0"/>
              <a:t>Full Physics  105  cut to make room for </a:t>
            </a:r>
            <a:r>
              <a:rPr lang="en-US" dirty="0" err="1" smtClean="0"/>
              <a:t>Astro</a:t>
            </a:r>
            <a:r>
              <a:rPr lang="en-US" dirty="0" smtClean="0"/>
              <a:t> 101.</a:t>
            </a:r>
          </a:p>
          <a:p>
            <a:pPr lvl="1"/>
            <a:r>
              <a:rPr lang="en-US" dirty="0" smtClean="0"/>
              <a:t>There is demand for 50% increase in </a:t>
            </a:r>
            <a:r>
              <a:rPr lang="en-US" dirty="0" err="1" smtClean="0"/>
              <a:t>Astro</a:t>
            </a:r>
            <a:r>
              <a:rPr lang="en-US" dirty="0" smtClean="0"/>
              <a:t> 101.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just the economy???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Physics enrollment at HCC has been flat.</a:t>
            </a:r>
          </a:p>
          <a:p>
            <a:pPr lvl="2"/>
            <a:r>
              <a:rPr lang="en-US" dirty="0" smtClean="0"/>
              <a:t>Fewer than 20 sections per year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Physics at GRCC and Bellevue:</a:t>
            </a:r>
          </a:p>
          <a:p>
            <a:pPr lvl="1"/>
            <a:r>
              <a:rPr lang="en-US" dirty="0" smtClean="0"/>
              <a:t>Bellevue College:</a:t>
            </a:r>
          </a:p>
          <a:p>
            <a:pPr lvl="2"/>
            <a:r>
              <a:rPr lang="en-US" dirty="0" smtClean="0"/>
              <a:t>30,000 students</a:t>
            </a:r>
          </a:p>
          <a:p>
            <a:pPr lvl="2"/>
            <a:r>
              <a:rPr lang="en-US" dirty="0" smtClean="0"/>
              <a:t>55 sections of physics per year</a:t>
            </a:r>
          </a:p>
          <a:p>
            <a:pPr lvl="1"/>
            <a:r>
              <a:rPr lang="en-US" dirty="0" smtClean="0"/>
              <a:t>GRCC</a:t>
            </a:r>
          </a:p>
          <a:p>
            <a:pPr lvl="2"/>
            <a:r>
              <a:rPr lang="en-US" dirty="0" smtClean="0"/>
              <a:t>10,000 students</a:t>
            </a:r>
          </a:p>
          <a:p>
            <a:pPr lvl="2"/>
            <a:r>
              <a:rPr lang="en-US" dirty="0" smtClean="0"/>
              <a:t>54 sections of physics per year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physics faculty, dean, and lab-tech have brainstormed.</a:t>
            </a:r>
          </a:p>
          <a:p>
            <a:r>
              <a:rPr lang="en-US" dirty="0" smtClean="0"/>
              <a:t>We’ve met with faculty in math, chemistry, and engineering.</a:t>
            </a:r>
          </a:p>
          <a:p>
            <a:r>
              <a:rPr lang="en-US" dirty="0" smtClean="0"/>
              <a:t>We don’t see a way to grow to meet the unmet need…</a:t>
            </a:r>
          </a:p>
          <a:p>
            <a:pPr>
              <a:buNone/>
            </a:pPr>
            <a:r>
              <a:rPr lang="en-US" smtClean="0"/>
              <a:t>    …</a:t>
            </a:r>
            <a:r>
              <a:rPr lang="en-US" dirty="0" smtClean="0"/>
              <a:t>without  expanding into Kent and hiring</a:t>
            </a:r>
            <a:br>
              <a:rPr lang="en-US" dirty="0" smtClean="0"/>
            </a:br>
            <a:r>
              <a:rPr lang="en-US" dirty="0" smtClean="0"/>
              <a:t>    another full time teacher.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New Physics Faculty </a:t>
            </a:r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The cost of no expansion:</a:t>
            </a:r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As far as we can figure out, either:</a:t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dirty="0" smtClean="0"/>
              <a:t>We add a new full-time position</a:t>
            </a:r>
          </a:p>
          <a:p>
            <a:pPr algn="ctr">
              <a:buNone/>
            </a:pPr>
            <a:r>
              <a:rPr lang="en-US" dirty="0" smtClean="0"/>
              <a:t>-  or  -</a:t>
            </a:r>
          </a:p>
          <a:p>
            <a:pPr algn="ctr">
              <a:buNone/>
            </a:pPr>
            <a:r>
              <a:rPr lang="en-US" dirty="0" smtClean="0"/>
              <a:t>We fail to meet demand.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GRCC Physics: Continuous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2003:</a:t>
            </a:r>
          </a:p>
          <a:p>
            <a:pPr lvl="1"/>
            <a:r>
              <a:rPr lang="en-US" dirty="0" smtClean="0"/>
              <a:t>60% of physics classes taught by adjuncts</a:t>
            </a:r>
          </a:p>
          <a:p>
            <a:pPr lvl="1"/>
            <a:r>
              <a:rPr lang="en-US" dirty="0" smtClean="0"/>
              <a:t>Full time faculty expands from 2 instructors to 3</a:t>
            </a:r>
          </a:p>
          <a:p>
            <a:pPr lvl="1"/>
            <a:r>
              <a:rPr lang="en-US" dirty="0" smtClean="0"/>
              <a:t>Chitra Solomonson hired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2009:</a:t>
            </a:r>
          </a:p>
          <a:p>
            <a:pPr lvl="1"/>
            <a:r>
              <a:rPr lang="en-US" dirty="0" smtClean="0"/>
              <a:t>Demand has increased by over 64%</a:t>
            </a:r>
          </a:p>
          <a:p>
            <a:pPr lvl="1"/>
            <a:r>
              <a:rPr lang="en-US" dirty="0" smtClean="0"/>
              <a:t>65% of physics classes taught by adjuncts…</a:t>
            </a:r>
          </a:p>
          <a:p>
            <a:pPr lvl="1"/>
            <a:r>
              <a:rPr lang="en-US" dirty="0" smtClean="0"/>
              <a:t>… so we’re back where we started, but bigger.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GRCC Physics: Continuous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5344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2002 – 2007:  50% increase in five years</a:t>
            </a:r>
          </a:p>
          <a:p>
            <a:r>
              <a:rPr lang="en-US" dirty="0" smtClean="0"/>
              <a:t>2007 – 2009</a:t>
            </a:r>
            <a:r>
              <a:rPr lang="en-US" smtClean="0"/>
              <a:t>:  48% </a:t>
            </a:r>
            <a:r>
              <a:rPr lang="en-US" dirty="0" smtClean="0"/>
              <a:t>increase in two years</a:t>
            </a:r>
          </a:p>
          <a:p>
            <a:r>
              <a:rPr lang="en-US" dirty="0" smtClean="0"/>
              <a:t>2009 - 2010:   demand keeps growing but…</a:t>
            </a:r>
          </a:p>
          <a:p>
            <a:pPr lvl="1"/>
            <a:r>
              <a:rPr lang="en-US" b="1" i="1" dirty="0" smtClean="0"/>
              <a:t>Growth stops</a:t>
            </a:r>
          </a:p>
          <a:p>
            <a:pPr lvl="3">
              <a:buNone/>
            </a:pPr>
            <a:r>
              <a:rPr lang="en-US" dirty="0" smtClean="0"/>
              <a:t>(Well, it didn’t really stop. </a:t>
            </a:r>
            <a:br>
              <a:rPr lang="en-US" dirty="0" smtClean="0"/>
            </a:br>
            <a:r>
              <a:rPr lang="en-US" dirty="0" smtClean="0"/>
              <a:t>One section was added but Ajay was needed to teach astronomy.)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didn’t quite stop: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263409"/>
          </a:xfrm>
        </p:spPr>
        <p:txBody>
          <a:bodyPr/>
          <a:lstStyle/>
          <a:p>
            <a:r>
              <a:rPr lang="en-US" dirty="0" smtClean="0"/>
              <a:t>Total students taught by the physics department grew by about 2% last year.</a:t>
            </a:r>
          </a:p>
          <a:p>
            <a:r>
              <a:rPr lang="en-US" dirty="0" smtClean="0"/>
              <a:t>Ajay Narayanan also taught astronomy. </a:t>
            </a:r>
            <a:endParaRPr lang="en-US" dirty="0"/>
          </a:p>
        </p:txBody>
      </p:sp>
      <p:pic>
        <p:nvPicPr>
          <p:cNvPr id="4" name="Picture 3" descr="physics growth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3501563"/>
            <a:ext cx="5414963" cy="306207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GRCC Physics: Continuous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534400" cy="462560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2002 – 2007:  50% increase in five years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2007 – 2009:  45% increase in two years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2009:   demand keeps growing</a:t>
            </a:r>
          </a:p>
          <a:p>
            <a:pPr lvl="1"/>
            <a:r>
              <a:rPr lang="en-US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Growth stops</a:t>
            </a:r>
          </a:p>
          <a:p>
            <a:pPr lvl="3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(Well, it didn’t really stop. One section was added but Ajay Narayanan was needed to teach astronomy.  More on that later.)</a:t>
            </a:r>
          </a:p>
          <a:p>
            <a:r>
              <a:rPr lang="en-US" dirty="0" smtClean="0"/>
              <a:t>Why?  Classrooms are full (104%  on average).</a:t>
            </a:r>
          </a:p>
          <a:p>
            <a:r>
              <a:rPr lang="en-US" dirty="0" smtClean="0"/>
              <a:t>Why?  Teacher schedules = max + moonlight</a:t>
            </a:r>
          </a:p>
          <a:p>
            <a:pPr lvl="1" algn="ctr">
              <a:buNone/>
            </a:pPr>
            <a:r>
              <a:rPr lang="en-US" b="1" dirty="0" smtClean="0"/>
              <a:t>No teachers. No chairs. No more classes.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growth continues…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Spring 2010:</a:t>
            </a:r>
          </a:p>
          <a:p>
            <a:pPr lvl="1"/>
            <a:r>
              <a:rPr lang="en-US" dirty="0" smtClean="0"/>
              <a:t>New sections of Phys 201 and </a:t>
            </a:r>
            <a:r>
              <a:rPr lang="en-US" dirty="0" err="1" smtClean="0"/>
              <a:t>Astro</a:t>
            </a:r>
            <a:r>
              <a:rPr lang="en-US" dirty="0" smtClean="0"/>
              <a:t> 101 “added”</a:t>
            </a:r>
            <a:br>
              <a:rPr lang="en-US" dirty="0" smtClean="0"/>
            </a:br>
            <a:r>
              <a:rPr lang="en-US" i="1" dirty="0" smtClean="0"/>
              <a:t>at the expense of other  (full) classes</a:t>
            </a:r>
          </a:p>
          <a:p>
            <a:pPr lvl="1"/>
            <a:r>
              <a:rPr lang="en-US" dirty="0" smtClean="0"/>
              <a:t>Engineering students rearrange schedules (delay graduation??) because they can’t get into physics.</a:t>
            </a:r>
          </a:p>
          <a:p>
            <a:pPr lvl="1"/>
            <a:r>
              <a:rPr lang="en-US" dirty="0" smtClean="0"/>
              <a:t>Students leave GRCC to take physics at Highline, Tacoma CC, UW, and elsewhere</a:t>
            </a:r>
          </a:p>
          <a:p>
            <a:r>
              <a:rPr lang="en-US" b="1" dirty="0" smtClean="0"/>
              <a:t>Summer 2010:  </a:t>
            </a:r>
            <a:r>
              <a:rPr lang="en-US" dirty="0" smtClean="0"/>
              <a:t>37 students show up for Physics 201 class with 27 seats   (class capacity = 24)</a:t>
            </a:r>
          </a:p>
          <a:p>
            <a:r>
              <a:rPr lang="en-US" b="1" dirty="0" smtClean="0"/>
              <a:t>Fall 2010:  </a:t>
            </a:r>
            <a:r>
              <a:rPr lang="en-US" dirty="0" smtClean="0"/>
              <a:t>Another dozen students fail to get into Physics 201.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great is the unmet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hear from…</a:t>
            </a:r>
          </a:p>
          <a:p>
            <a:pPr lvl="1"/>
            <a:r>
              <a:rPr lang="en-US" dirty="0" smtClean="0"/>
              <a:t>A dozen+ would be 200-level students a quarter</a:t>
            </a:r>
          </a:p>
          <a:p>
            <a:pPr lvl="1"/>
            <a:r>
              <a:rPr lang="en-US" dirty="0" smtClean="0"/>
              <a:t>A couple of dozen would be 100-level students</a:t>
            </a:r>
          </a:p>
          <a:p>
            <a:pPr lvl="1"/>
            <a:r>
              <a:rPr lang="en-US" dirty="0" smtClean="0"/>
              <a:t>At least a couple dozen would be </a:t>
            </a:r>
            <a:r>
              <a:rPr lang="en-US" dirty="0" err="1" smtClean="0"/>
              <a:t>Astro</a:t>
            </a:r>
            <a:r>
              <a:rPr lang="en-US" dirty="0" smtClean="0"/>
              <a:t> students</a:t>
            </a:r>
          </a:p>
          <a:p>
            <a:pPr lvl="1"/>
            <a:r>
              <a:rPr lang="en-US" dirty="0" smtClean="0"/>
              <a:t>This year we have canceled classes for 100+ seats in survey classes to make room for science majors</a:t>
            </a:r>
          </a:p>
          <a:p>
            <a:pPr lvl="1"/>
            <a:endParaRPr lang="en-US" dirty="0" smtClean="0"/>
          </a:p>
          <a:p>
            <a:pPr algn="ctr"/>
            <a:r>
              <a:rPr lang="en-US" dirty="0" smtClean="0"/>
              <a:t>We have no idea how many we </a:t>
            </a:r>
            <a:r>
              <a:rPr lang="en-US" b="1" i="1" dirty="0" smtClean="0"/>
              <a:t>don’t</a:t>
            </a:r>
            <a:r>
              <a:rPr lang="en-US" dirty="0" smtClean="0"/>
              <a:t> hear from, discouraged by long wait lists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more room…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Physics lab rooms are full 7:30 AM – 9:30 PM</a:t>
            </a:r>
          </a:p>
          <a:p>
            <a:r>
              <a:rPr lang="en-US" dirty="0" smtClean="0"/>
              <a:t>Overflow has filled the schedule for SC 109</a:t>
            </a:r>
          </a:p>
          <a:p>
            <a:r>
              <a:rPr lang="en-US" dirty="0" smtClean="0"/>
              <a:t>No more room in Marv Nelson SC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4" name="Picture 3" descr="1_GRCC_MNSL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581400"/>
            <a:ext cx="4267200" cy="270474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Anybody got a classroom?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students are driving to HCC, TCC, and UW, then they would also drive to…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4" name="Picture 3" descr="kent camp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1" y="3048000"/>
            <a:ext cx="6019800" cy="33861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INCLUDESESSION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414</TotalTime>
  <Words>765</Words>
  <Application>Microsoft Office PowerPoint</Application>
  <PresentationFormat>On-screen Show (4:3)</PresentationFormat>
  <Paragraphs>113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GRCC Physics</vt:lpstr>
      <vt:lpstr>GRCC Physics: Continuous growth</vt:lpstr>
      <vt:lpstr>GRCC Physics: Continuous growth</vt:lpstr>
      <vt:lpstr>Growth didn’t quite stop:</vt:lpstr>
      <vt:lpstr>GRCC Physics: Continuous growth</vt:lpstr>
      <vt:lpstr>Demand for growth continues…</vt:lpstr>
      <vt:lpstr>How great is the unmet need?</vt:lpstr>
      <vt:lpstr>No more room…</vt:lpstr>
      <vt:lpstr>Anybody got a classroom?</vt:lpstr>
      <vt:lpstr>Our survey says…</vt:lpstr>
      <vt:lpstr>The cost of expansion:</vt:lpstr>
      <vt:lpstr>The cost of no expansion:</vt:lpstr>
      <vt:lpstr>The cost of no expansion:</vt:lpstr>
      <vt:lpstr>Where’s the increase in demand?</vt:lpstr>
      <vt:lpstr>Is it just the economy???</vt:lpstr>
      <vt:lpstr>The future…</vt:lpstr>
      <vt:lpstr>New Physics Faculty Proposal</vt:lpstr>
    </vt:vector>
  </TitlesOfParts>
  <Company>Green River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GRCC Physics</dc:title>
  <dc:creator>kclay</dc:creator>
  <cp:lastModifiedBy>Keith</cp:lastModifiedBy>
  <cp:revision>35</cp:revision>
  <dcterms:created xsi:type="dcterms:W3CDTF">2010-11-03T21:08:42Z</dcterms:created>
  <dcterms:modified xsi:type="dcterms:W3CDTF">2010-11-07T20:53:25Z</dcterms:modified>
</cp:coreProperties>
</file>