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63" r:id="rId4"/>
    <p:sldId id="267" r:id="rId5"/>
    <p:sldId id="264" r:id="rId6"/>
    <p:sldId id="265" r:id="rId7"/>
    <p:sldId id="266" r:id="rId8"/>
    <p:sldId id="260" r:id="rId9"/>
    <p:sldId id="261" r:id="rId10"/>
    <p:sldId id="262" r:id="rId1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435" autoAdjust="0"/>
  </p:normalViewPr>
  <p:slideViewPr>
    <p:cSldViewPr>
      <p:cViewPr>
        <p:scale>
          <a:sx n="80" d="100"/>
          <a:sy n="80" d="100"/>
        </p:scale>
        <p:origin x="-18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1974" y="-78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5DD95-E2CF-435E-8FEC-DA041FB5147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CB26E-B176-4C27-9B4A-A470C20A8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0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09DF9-0568-4683-B575-BBDB309ADE3C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542CC-2A42-48AF-AAA0-693C3ED9E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6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42CC-2A42-48AF-AAA0-693C3ED9EB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019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42CC-2A42-48AF-AAA0-693C3ED9EB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41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42CC-2A42-48AF-AAA0-693C3ED9EB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00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42CC-2A42-48AF-AAA0-693C3ED9EB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52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42CC-2A42-48AF-AAA0-693C3ED9EB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29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42CC-2A42-48AF-AAA0-693C3ED9EB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24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42CC-2A42-48AF-AAA0-693C3ED9EB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33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42CC-2A42-48AF-AAA0-693C3ED9EB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06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42CC-2A42-48AF-AAA0-693C3ED9EB7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50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42CC-2A42-48AF-AAA0-693C3ED9EB7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74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31F9-7211-450A-B4F6-A9635DD668F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AD0B46A-155D-4337-8EFC-2E23F19AEC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31F9-7211-450A-B4F6-A9635DD668F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B46A-155D-4337-8EFC-2E23F19AEC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31F9-7211-450A-B4F6-A9635DD668F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B46A-155D-4337-8EFC-2E23F19AEC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31F9-7211-450A-B4F6-A9635DD668F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AD0B46A-155D-4337-8EFC-2E23F19AEC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31F9-7211-450A-B4F6-A9635DD668F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B46A-155D-4337-8EFC-2E23F19AEC1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31F9-7211-450A-B4F6-A9635DD668F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B46A-155D-4337-8EFC-2E23F19AEC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31F9-7211-450A-B4F6-A9635DD668F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AD0B46A-155D-4337-8EFC-2E23F19AEC1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31F9-7211-450A-B4F6-A9635DD668F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B46A-155D-4337-8EFC-2E23F19AEC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31F9-7211-450A-B4F6-A9635DD668F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B46A-155D-4337-8EFC-2E23F19AEC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31F9-7211-450A-B4F6-A9635DD668F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B46A-155D-4337-8EFC-2E23F19AEC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31F9-7211-450A-B4F6-A9635DD668F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B46A-155D-4337-8EFC-2E23F19AEC1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40C31F9-7211-450A-B4F6-A9635DD668F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AD0B46A-155D-4337-8EFC-2E23F19AEC1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csinc.org/NSCCD%202012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acsinc.org/Statement%20Regarding%20Ratios.pdf" TargetMode="External"/><Relationship Id="rId4" Type="http://schemas.openxmlformats.org/officeDocument/2006/relationships/hyperlink" Target="http://www.acha-ncha.org/docs/ACHA-NCHA-II_ReferenceGroup_ExecutiveSummary_Spring2012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Counseling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686800" cy="4525963"/>
          </a:xfrm>
        </p:spPr>
        <p:txBody>
          <a:bodyPr/>
          <a:lstStyle/>
          <a:p>
            <a:r>
              <a:rPr lang="en-US" dirty="0" smtClean="0"/>
              <a:t>Retention</a:t>
            </a:r>
          </a:p>
          <a:p>
            <a:r>
              <a:rPr lang="en-US" dirty="0" smtClean="0"/>
              <a:t>Liability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77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14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AutoNum type="arabicPlain"/>
            </a:pPr>
            <a:r>
              <a:rPr lang="en-US" dirty="0" smtClean="0"/>
              <a:t>Lee, D., Olson, E. A., Locke, B., </a:t>
            </a:r>
            <a:r>
              <a:rPr lang="en-US" dirty="0" err="1" smtClean="0"/>
              <a:t>Testa</a:t>
            </a:r>
            <a:r>
              <a:rPr lang="en-US" dirty="0" smtClean="0"/>
              <a:t> Michelson, S., </a:t>
            </a:r>
            <a:r>
              <a:rPr lang="en-US" dirty="0"/>
              <a:t>&amp;</a:t>
            </a:r>
            <a:r>
              <a:rPr lang="en-US" dirty="0" smtClean="0"/>
              <a:t> Odes, E. (2009). The Effects of College Counseling Services on Academic Performance and Retention. </a:t>
            </a:r>
            <a:r>
              <a:rPr lang="en-US" i="1" dirty="0" smtClean="0"/>
              <a:t>Journal of College Student Development</a:t>
            </a:r>
            <a:r>
              <a:rPr lang="en-US" dirty="0" smtClean="0"/>
              <a:t>, 50 (3), 305 – 319.</a:t>
            </a:r>
          </a:p>
          <a:p>
            <a:pPr marL="514350" indent="-514350">
              <a:buAutoNum type="arabicPlain"/>
            </a:pPr>
            <a:endParaRPr lang="en-US" dirty="0" smtClean="0"/>
          </a:p>
          <a:p>
            <a:pPr marL="514350" indent="-514350">
              <a:buAutoNum type="arabicPlain"/>
            </a:pPr>
            <a:r>
              <a:rPr lang="en-US" dirty="0" smtClean="0"/>
              <a:t>Turner, A. L. &amp; Berry, T. R. (2000).  Counseling Center Contributions to Student Retention and Graduation:  A Longitudinal Assessment. </a:t>
            </a:r>
            <a:r>
              <a:rPr lang="en-US" i="1" dirty="0" smtClean="0"/>
              <a:t>Journal of College Student Development</a:t>
            </a:r>
            <a:r>
              <a:rPr lang="en-US" dirty="0" smtClean="0"/>
              <a:t>, 41 (6), 627 – 636.</a:t>
            </a:r>
          </a:p>
          <a:p>
            <a:pPr marL="514350" indent="-514350">
              <a:buAutoNum type="arabicPlain"/>
            </a:pPr>
            <a:endParaRPr lang="en-US" dirty="0" smtClean="0"/>
          </a:p>
          <a:p>
            <a:pPr marL="514350" indent="-514350">
              <a:buAutoNum type="arabicPlain"/>
            </a:pPr>
            <a:r>
              <a:rPr lang="en-US" dirty="0" smtClean="0"/>
              <a:t>Gallagher</a:t>
            </a:r>
            <a:r>
              <a:rPr lang="en-US" dirty="0"/>
              <a:t>, P. (2010</a:t>
            </a:r>
            <a:r>
              <a:rPr lang="en-US" dirty="0" smtClean="0"/>
              <a:t>). </a:t>
            </a:r>
            <a:r>
              <a:rPr lang="en-US" dirty="0"/>
              <a:t>National Survey of College </a:t>
            </a:r>
            <a:r>
              <a:rPr lang="en-US" dirty="0" smtClean="0"/>
              <a:t>Counseling. Retrieved </a:t>
            </a:r>
            <a:r>
              <a:rPr lang="en-US" dirty="0"/>
              <a:t>from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www.iacsinc.org/NSCCD%202012.pdf</a:t>
            </a:r>
            <a:r>
              <a:rPr lang="en-US" dirty="0" smtClean="0"/>
              <a:t>.</a:t>
            </a:r>
          </a:p>
          <a:p>
            <a:pPr marL="514350" indent="-514350">
              <a:buAutoNum type="arabicPlain"/>
            </a:pPr>
            <a:endParaRPr lang="en-US" dirty="0" smtClean="0"/>
          </a:p>
          <a:p>
            <a:pPr marL="514350" indent="-514350">
              <a:buAutoNum type="arabicPlain"/>
            </a:pPr>
            <a:r>
              <a:rPr lang="en-US" dirty="0" smtClean="0"/>
              <a:t>American College Health Association (2012). Reference Group Executive Summary Spring 2012. </a:t>
            </a:r>
            <a:r>
              <a:rPr lang="en-US" dirty="0"/>
              <a:t>Retrieved from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www.acha-ncha.org/docs/ACHA-NCHA-II_ReferenceGroup_ExecutiveSummary_Spring2012.pdf</a:t>
            </a:r>
            <a:r>
              <a:rPr lang="en-US" dirty="0" smtClean="0"/>
              <a:t> .  </a:t>
            </a:r>
          </a:p>
          <a:p>
            <a:pPr marL="514350" indent="-514350">
              <a:buFont typeface="Wingdings 2"/>
              <a:buAutoNum type="arabicPlain"/>
            </a:pPr>
            <a:endParaRPr lang="en-US" dirty="0" smtClean="0"/>
          </a:p>
          <a:p>
            <a:pPr marL="514350" indent="-514350">
              <a:buFont typeface="Wingdings 2"/>
              <a:buAutoNum type="arabicPlain"/>
            </a:pPr>
            <a:r>
              <a:rPr lang="en-US" dirty="0" smtClean="0"/>
              <a:t>The </a:t>
            </a:r>
            <a:r>
              <a:rPr lang="en-US" dirty="0"/>
              <a:t>International Association of Counseling Services. Statement </a:t>
            </a:r>
            <a:r>
              <a:rPr lang="en-US" dirty="0" smtClean="0"/>
              <a:t>Regarding </a:t>
            </a:r>
            <a:r>
              <a:rPr lang="en-US" dirty="0"/>
              <a:t>Recommended Staff to Student Ratios. </a:t>
            </a:r>
            <a:r>
              <a:rPr lang="en-US" dirty="0" smtClean="0"/>
              <a:t>Retrieved </a:t>
            </a:r>
            <a:r>
              <a:rPr lang="en-US" dirty="0"/>
              <a:t>from </a:t>
            </a:r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www.iacsinc.org/Statement%20Regarding%20Ratios.pdf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AutoNum type="arabicPlain"/>
            </a:pPr>
            <a:endParaRPr lang="en-US" dirty="0" smtClean="0"/>
          </a:p>
          <a:p>
            <a:pPr marL="514350" indent="-514350">
              <a:buAutoNum type="arabicPlain"/>
            </a:pPr>
            <a:endParaRPr lang="en-US" dirty="0"/>
          </a:p>
          <a:p>
            <a:pPr marL="514350" indent="-514350">
              <a:buAutoNum type="arabicPlain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750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914400"/>
          </a:xfrm>
        </p:spPr>
        <p:txBody>
          <a:bodyPr/>
          <a:lstStyle/>
          <a:p>
            <a:r>
              <a:rPr lang="en-US" dirty="0" smtClean="0"/>
              <a:t>Retention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Studies show that students receiving counseling services are more likely to stay in school than students who don’t receive counseling services.</a:t>
            </a:r>
            <a:r>
              <a:rPr lang="en-US" baseline="30000" dirty="0" smtClean="0"/>
              <a:t>1, 2 </a:t>
            </a:r>
          </a:p>
          <a:p>
            <a:r>
              <a:rPr lang="en-US" dirty="0"/>
              <a:t>Quarterly evaluations indicate that our services help students stay </a:t>
            </a:r>
            <a:r>
              <a:rPr lang="en-US" dirty="0" smtClean="0"/>
              <a:t>enrolled, rating of 4.6 out of 5.</a:t>
            </a:r>
          </a:p>
          <a:p>
            <a:r>
              <a:rPr lang="en-US" dirty="0" smtClean="0"/>
              <a:t>More students are coming to college with mental health issues, often times requiring psychotropic medications.</a:t>
            </a:r>
            <a:r>
              <a:rPr lang="en-US" baseline="30000" dirty="0" smtClean="0"/>
              <a:t>3, 4</a:t>
            </a:r>
            <a:endParaRPr lang="en-US" dirty="0" smtClean="0"/>
          </a:p>
          <a:p>
            <a:pPr marL="0" indent="0">
              <a:buNone/>
            </a:pP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11037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91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What Do Counselors Do That Impact Retention?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4678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Provide short-term counseling and crisis intervention that addresses any and all issues that are impacting academic performance and/or overall functioning.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Counselors help students identify problem issues, steps they can take to resolve those issues, and resources they can access to help them resolve issues.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089747"/>
              </p:ext>
            </p:extLst>
          </p:nvPr>
        </p:nvGraphicFramePr>
        <p:xfrm>
          <a:off x="1295400" y="3200399"/>
          <a:ext cx="60960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37160">
                <a:tc>
                  <a:txBody>
                    <a:bodyPr/>
                    <a:lstStyle/>
                    <a:p>
                      <a:r>
                        <a:rPr lang="en-US" dirty="0" smtClean="0"/>
                        <a:t>Fall 2013 – Spring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of appointments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1661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of crises/drop-ins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26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 </a:t>
            </a:r>
            <a:r>
              <a:rPr lang="en-US" dirty="0" smtClean="0"/>
              <a:t>students’ </a:t>
            </a:r>
            <a:r>
              <a:rPr lang="en-US" dirty="0"/>
              <a:t>issues become more </a:t>
            </a:r>
            <a:r>
              <a:rPr lang="en-US" dirty="0" smtClean="0"/>
              <a:t>severe and complex, </a:t>
            </a:r>
            <a:r>
              <a:rPr lang="en-US" dirty="0"/>
              <a:t>problem resolution also becomes more complex often requiring </a:t>
            </a:r>
            <a:r>
              <a:rPr lang="en-US" dirty="0" smtClean="0"/>
              <a:t>collaboration.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Suicide is the </a:t>
            </a:r>
            <a:r>
              <a:rPr lang="en-US" b="1" dirty="0" smtClean="0"/>
              <a:t>third</a:t>
            </a:r>
            <a:r>
              <a:rPr lang="en-US" dirty="0" smtClean="0"/>
              <a:t> leading cause of death on college campuses.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827816"/>
              </p:ext>
            </p:extLst>
          </p:nvPr>
        </p:nvGraphicFramePr>
        <p:xfrm>
          <a:off x="990600" y="3124200"/>
          <a:ext cx="6096000" cy="2037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74094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Fall 2013 – Spring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18756">
                <a:tc>
                  <a:txBody>
                    <a:bodyPr/>
                    <a:lstStyle/>
                    <a:p>
                      <a:r>
                        <a:rPr lang="en-US" dirty="0" smtClean="0"/>
                        <a:t>Suicidal ideation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119</a:t>
                      </a:r>
                      <a:endParaRPr lang="en-US" dirty="0"/>
                    </a:p>
                  </a:txBody>
                  <a:tcPr/>
                </a:tc>
              </a:tr>
              <a:tr h="318756">
                <a:tc>
                  <a:txBody>
                    <a:bodyPr/>
                    <a:lstStyle/>
                    <a:p>
                      <a:r>
                        <a:rPr lang="en-US" dirty="0" smtClean="0"/>
                        <a:t>Homicidal ideation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318756">
                <a:tc>
                  <a:txBody>
                    <a:bodyPr/>
                    <a:lstStyle/>
                    <a:p>
                      <a:r>
                        <a:rPr lang="en-US" dirty="0" smtClean="0"/>
                        <a:t>Harm to others ideation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</a:tr>
              <a:tr h="318756">
                <a:tc>
                  <a:txBody>
                    <a:bodyPr/>
                    <a:lstStyle/>
                    <a:p>
                      <a:r>
                        <a:rPr lang="en-US" dirty="0" smtClean="0"/>
                        <a:t>Self harm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24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76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Participate on the Behavior Intervention Team (BIT): provide consultation and intervention for distressed students and/or students of </a:t>
            </a:r>
            <a:r>
              <a:rPr lang="en-US" dirty="0" smtClean="0"/>
              <a:t>concern.</a:t>
            </a:r>
          </a:p>
          <a:p>
            <a:r>
              <a:rPr lang="en-US" dirty="0" smtClean="0"/>
              <a:t>Offer workshops on topics like study and time management skills, test anxiety, stress management, how to have healthy relationships.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07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7112"/>
            <a:ext cx="82296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Consult and collaborate with faculty, staff, students, other mental health and medical providers, and parents regarding distressed students, students of concern.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endParaRPr lang="en-US" dirty="0" smtClean="0"/>
          </a:p>
          <a:p>
            <a:r>
              <a:rPr lang="en-US" dirty="0" smtClean="0"/>
              <a:t>Outreach </a:t>
            </a:r>
            <a:r>
              <a:rPr lang="en-US" dirty="0"/>
              <a:t>to other mental health providers in order to be able to provide relevant </a:t>
            </a:r>
            <a:r>
              <a:rPr lang="en-US" dirty="0" smtClean="0"/>
              <a:t>referrals.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873431"/>
              </p:ext>
            </p:extLst>
          </p:nvPr>
        </p:nvGraphicFramePr>
        <p:xfrm>
          <a:off x="1371600" y="3352799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13360">
                <a:tc>
                  <a:txBody>
                    <a:bodyPr/>
                    <a:lstStyle/>
                    <a:p>
                      <a:r>
                        <a:rPr lang="en-US" dirty="0" smtClean="0"/>
                        <a:t>Fall 2013– Spring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of consultations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04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Participate on campus committees.</a:t>
            </a:r>
          </a:p>
          <a:p>
            <a:r>
              <a:rPr lang="en-US" dirty="0" smtClean="0"/>
              <a:t>Participate in Student Affairs activities.</a:t>
            </a:r>
          </a:p>
          <a:p>
            <a:r>
              <a:rPr lang="en-US" dirty="0" smtClean="0"/>
              <a:t>Participate in division activities:</a:t>
            </a:r>
          </a:p>
          <a:p>
            <a:pPr lvl="1"/>
            <a:r>
              <a:rPr lang="en-US" dirty="0" smtClean="0"/>
              <a:t>Attend division meetings</a:t>
            </a:r>
          </a:p>
          <a:p>
            <a:pPr lvl="1"/>
            <a:r>
              <a:rPr lang="en-US" dirty="0" smtClean="0"/>
              <a:t>Observe adjuncts</a:t>
            </a:r>
          </a:p>
          <a:p>
            <a:pPr lvl="1"/>
            <a:r>
              <a:rPr lang="en-US" dirty="0" smtClean="0"/>
              <a:t>Participate on instruction-related committees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114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914400"/>
          </a:xfrm>
        </p:spPr>
        <p:txBody>
          <a:bodyPr/>
          <a:lstStyle/>
          <a:p>
            <a:r>
              <a:rPr lang="en-US" dirty="0" smtClean="0"/>
              <a:t>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Institutions continue to be under increasing scrutiny regarding how they address students’ mental health issues and needs.</a:t>
            </a:r>
          </a:p>
          <a:p>
            <a:r>
              <a:rPr lang="en-US" dirty="0" smtClean="0"/>
              <a:t>The International Association of Counseling Services has recommended a counselor to student ratio of: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    1 counselor: 1,000 – 1,500 students</a:t>
            </a:r>
            <a:r>
              <a:rPr lang="en-US" baseline="30000" dirty="0" smtClean="0"/>
              <a:t>5</a:t>
            </a:r>
          </a:p>
          <a:p>
            <a:pPr marL="0" indent="0">
              <a:buNone/>
            </a:pPr>
            <a:endParaRPr lang="en-US" baseline="30000" dirty="0" smtClean="0"/>
          </a:p>
          <a:p>
            <a:pPr marL="0" indent="0">
              <a:buNone/>
            </a:pPr>
            <a:endParaRPr lang="en-US" baseline="30000" dirty="0"/>
          </a:p>
          <a:p>
            <a:pPr marL="0" indent="0">
              <a:buNone/>
            </a:pPr>
            <a:r>
              <a:rPr lang="en-US" dirty="0" smtClean="0"/>
              <a:t>At GRC between Fall 2013 – Spring 2015, the average headcount of students per quarter was 6,188.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GRC ratio of counselors to students: </a:t>
            </a:r>
          </a:p>
          <a:p>
            <a:pPr marL="0" indent="0" algn="ctr">
              <a:buNone/>
            </a:pPr>
            <a:r>
              <a:rPr lang="en-US" dirty="0" smtClean="0"/>
              <a:t>1 counselor: 2,602 students</a:t>
            </a:r>
          </a:p>
          <a:p>
            <a:pPr marL="0" indent="0">
              <a:buNone/>
            </a:pPr>
            <a:endParaRPr lang="en-US" baseline="30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6994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Impact of having mental health counseling available on campus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Students who receive mental health counseling are more likely to stay enrolled.</a:t>
            </a:r>
          </a:p>
          <a:p>
            <a:r>
              <a:rPr lang="en-US" dirty="0" smtClean="0"/>
              <a:t>Faculty, students, and staff have access to mental health services and support.</a:t>
            </a:r>
          </a:p>
          <a:p>
            <a:r>
              <a:rPr lang="en-US" dirty="0" smtClean="0"/>
              <a:t>Counselors are trained to respond to crisis situations. </a:t>
            </a:r>
          </a:p>
          <a:p>
            <a:r>
              <a:rPr lang="en-US" dirty="0" smtClean="0"/>
              <a:t>Counselors connect students with much needed resources both on campus and in the community.</a:t>
            </a:r>
          </a:p>
        </p:txBody>
      </p:sp>
    </p:spTree>
    <p:extLst>
      <p:ext uri="{BB962C8B-B14F-4D97-AF65-F5344CB8AC3E}">
        <p14:creationId xmlns:p14="http://schemas.microsoft.com/office/powerpoint/2010/main" val="3281817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1230</TotalTime>
  <Words>514</Words>
  <Application>Microsoft Office PowerPoint</Application>
  <PresentationFormat>On-screen Show (4:3)</PresentationFormat>
  <Paragraphs>89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Trek</vt:lpstr>
      <vt:lpstr>Counseling services</vt:lpstr>
      <vt:lpstr>Retention</vt:lpstr>
      <vt:lpstr>What Do Counselors Do That Impact Retention?</vt:lpstr>
      <vt:lpstr>PowerPoint Presentation</vt:lpstr>
      <vt:lpstr>PowerPoint Presentation</vt:lpstr>
      <vt:lpstr>PowerPoint Presentation</vt:lpstr>
      <vt:lpstr>PowerPoint Presentation</vt:lpstr>
      <vt:lpstr>Liability</vt:lpstr>
      <vt:lpstr>The Impact of having mental health counseling available on campus</vt:lpstr>
      <vt:lpstr>References</vt:lpstr>
    </vt:vector>
  </TitlesOfParts>
  <Company>Green River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Counseling Services</dc:title>
  <dc:creator>Liz McKinney</dc:creator>
  <cp:lastModifiedBy>profile</cp:lastModifiedBy>
  <cp:revision>74</cp:revision>
  <cp:lastPrinted>2015-11-18T21:55:50Z</cp:lastPrinted>
  <dcterms:created xsi:type="dcterms:W3CDTF">2014-01-13T17:43:21Z</dcterms:created>
  <dcterms:modified xsi:type="dcterms:W3CDTF">2015-11-20T19:27:44Z</dcterms:modified>
</cp:coreProperties>
</file>