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3" r:id="rId3"/>
    <p:sldId id="270" r:id="rId4"/>
    <p:sldId id="265" r:id="rId5"/>
    <p:sldId id="274" r:id="rId6"/>
    <p:sldId id="262" r:id="rId7"/>
    <p:sldId id="277" r:id="rId8"/>
    <p:sldId id="272" r:id="rId9"/>
    <p:sldId id="276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AE30"/>
    <a:srgbClr val="69BD45"/>
    <a:srgbClr val="F4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72" y="1314"/>
      </p:cViewPr>
      <p:guideLst>
        <p:guide orient="horz" pos="728"/>
        <p:guide orient="horz" pos="567"/>
        <p:guide orient="horz" pos="389"/>
        <p:guide pos="4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2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4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3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3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9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0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0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6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4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42B6-845B-F448-88D3-9E322DFE5F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D578E-3EEE-154B-B0EA-1810834A4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3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" y="2141241"/>
            <a:ext cx="9143999" cy="616063"/>
          </a:xfrm>
        </p:spPr>
        <p:txBody>
          <a:bodyPr anchor="t">
            <a:normAutofit/>
          </a:bodyPr>
          <a:lstStyle/>
          <a:p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Planning for Sustainable Operations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" y="3642205"/>
            <a:ext cx="9144000" cy="10076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i="1" dirty="0" smtClean="0">
                <a:solidFill>
                  <a:srgbClr val="000000"/>
                </a:solidFill>
                <a:latin typeface="Arial"/>
                <a:cs typeface="Arial"/>
              </a:rPr>
              <a:t>Kendrick Hang, Instructor</a:t>
            </a:r>
          </a:p>
          <a:p>
            <a:r>
              <a:rPr lang="en-US" sz="1400" i="1" dirty="0" err="1" smtClean="0">
                <a:solidFill>
                  <a:srgbClr val="000000"/>
                </a:solidFill>
                <a:latin typeface="Arial"/>
                <a:cs typeface="Arial"/>
              </a:rPr>
              <a:t>khang@greenriver.edu</a:t>
            </a:r>
            <a:endParaRPr lang="en-US" sz="14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1400" i="1" dirty="0" smtClean="0">
                <a:solidFill>
                  <a:srgbClr val="000000"/>
                </a:solidFill>
                <a:latin typeface="Arial"/>
                <a:cs typeface="Arial"/>
              </a:rPr>
              <a:t>Presentation to the Instructional Council</a:t>
            </a:r>
          </a:p>
          <a:p>
            <a:r>
              <a:rPr lang="en-US" sz="1400" i="1" dirty="0" smtClean="0">
                <a:solidFill>
                  <a:srgbClr val="000000"/>
                </a:solidFill>
                <a:latin typeface="Arial"/>
                <a:cs typeface="Arial"/>
              </a:rPr>
              <a:t>November 16, 2015</a:t>
            </a:r>
          </a:p>
          <a:p>
            <a:endParaRPr lang="en-US" sz="1200" i="1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" y="2757301"/>
            <a:ext cx="9144000" cy="58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Arial"/>
                <a:cs typeface="Arial"/>
              </a:rPr>
              <a:t>BAS Information Technology: Software Development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Needs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One new full-time, tenure-track instructor to start Fall Quarter 2016 to support continued operation of the program.</a:t>
            </a:r>
          </a:p>
          <a:p>
            <a:pPr algn="l"/>
            <a:endParaRPr lang="en-US" sz="1800" dirty="0" smtClean="0">
              <a:latin typeface="Arial"/>
              <a:cs typeface="Arial"/>
            </a:endParaRPr>
          </a:p>
          <a:p>
            <a:pPr algn="l"/>
            <a:r>
              <a:rPr lang="en-US" sz="1800" dirty="0" smtClean="0">
                <a:latin typeface="Arial"/>
                <a:cs typeface="Arial"/>
              </a:rPr>
              <a:t>The new instructor is needed to: 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Be the lead instructor for the Kent evening program (300- and 400-level)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Teach Kent evening prerequisite courses (IT 102, 121, 201, 219, 220)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latin typeface="Arial"/>
                <a:cs typeface="Arial"/>
              </a:rPr>
              <a:t>Help with course conversions from face-to-face to hybrid format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Mentor adjunct instructors in the Kent evening program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Assist Kent evening students with academic advising</a:t>
            </a:r>
          </a:p>
          <a:p>
            <a:pPr marL="285750" indent="-285750" algn="l">
              <a:buFont typeface="Arial"/>
              <a:buChar char="•"/>
            </a:pPr>
            <a:endParaRPr lang="en-US" sz="1800" dirty="0">
              <a:latin typeface="Arial"/>
              <a:cs typeface="Arial"/>
            </a:endParaRPr>
          </a:p>
          <a:p>
            <a:pPr algn="l"/>
            <a:r>
              <a:rPr lang="en-US" sz="1800" dirty="0" smtClean="0">
                <a:latin typeface="Arial"/>
                <a:cs typeface="Arial"/>
              </a:rPr>
              <a:t>The new instructor will lead the effort to ensure that the Kent evening option of the BAS Software Development program is a quality program for students.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Overview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Bachelor of Applied Science in</a:t>
            </a:r>
          </a:p>
          <a:p>
            <a:pPr algn="l"/>
            <a:r>
              <a:rPr lang="en-US" sz="1800" dirty="0" smtClean="0">
                <a:latin typeface="Arial"/>
                <a:cs typeface="Arial"/>
              </a:rPr>
              <a:t>Information Technology: Software Development</a:t>
            </a: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Designed to help students, especially women, underrepresented minorities, and veterans access in-demand careers in web development and mobile application development.</a:t>
            </a: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latin typeface="Arial"/>
                <a:cs typeface="Arial"/>
              </a:rPr>
              <a:t>Open admissions program: first-come, first-</a:t>
            </a:r>
            <a:r>
              <a:rPr lang="en-US" sz="1800" dirty="0" smtClean="0">
                <a:latin typeface="Arial"/>
                <a:cs typeface="Arial"/>
              </a:rPr>
              <a:t>served.</a:t>
            </a:r>
          </a:p>
          <a:p>
            <a:pPr marL="285750" indent="-285750" algn="l">
              <a:buFont typeface="Arial"/>
              <a:buChar char="•"/>
            </a:pP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Students can apply for program admissions with any associate degree or higher and prerequisite knowledge or coursework in introductory programming.</a:t>
            </a: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Six-quarter cohort program for students to complete 90 credits in their third and fourth years.</a:t>
            </a: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algn="l"/>
            <a:endParaRPr lang="en-US" sz="1800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Day and Evening Hybrid Options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The Bachelor of Applied Science in Information Technology: Software Development (BAS Software Development) offers both day and evening cohort options.</a:t>
            </a:r>
          </a:p>
          <a:p>
            <a:pPr marL="285750" indent="-285750" algn="l">
              <a:buFont typeface="Arial"/>
              <a:buChar char="•"/>
            </a:pP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Day classes are face-to-face classes taught on Main Campus for students who prefer a more traditional learning environment.</a:t>
            </a:r>
          </a:p>
          <a:p>
            <a:pPr marL="285750" indent="-285750" algn="l">
              <a:buFont typeface="Arial"/>
              <a:buChar char="•"/>
            </a:pP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Evening classes are hybrid classes taught at Kent Campus to address the needs of working professionals.</a:t>
            </a:r>
          </a:p>
          <a:p>
            <a:pPr algn="l"/>
            <a:endParaRPr lang="en-US" sz="1800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Needs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One new full-time, tenure-track instructor to start Fall Quarter 2016 to support continued operation of the program.</a:t>
            </a:r>
          </a:p>
          <a:p>
            <a:pPr algn="l"/>
            <a:endParaRPr lang="en-US" sz="1800" dirty="0" smtClean="0">
              <a:latin typeface="Arial"/>
              <a:cs typeface="Arial"/>
            </a:endParaRPr>
          </a:p>
          <a:p>
            <a:pPr algn="l"/>
            <a:r>
              <a:rPr lang="en-US" sz="1800" dirty="0" smtClean="0">
                <a:latin typeface="Arial"/>
                <a:cs typeface="Arial"/>
              </a:rPr>
              <a:t>The new instructor is needed to: 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Be the lead instructor for the Kent evening program (300- and 400-level)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Teach Kent evening prerequisite courses (IT 102, 121, 201, 219, 220)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latin typeface="Arial"/>
                <a:cs typeface="Arial"/>
              </a:rPr>
              <a:t>Help with course conversions from face-to-face to hybrid format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Mentor adjunct instructors in the Kent evening program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Assist Kent evening students with academic advising</a:t>
            </a:r>
          </a:p>
          <a:p>
            <a:pPr marL="285750" indent="-285750" algn="l">
              <a:buFont typeface="Arial"/>
              <a:buChar char="•"/>
            </a:pPr>
            <a:endParaRPr lang="en-US" sz="1800" dirty="0">
              <a:latin typeface="Arial"/>
              <a:cs typeface="Arial"/>
            </a:endParaRPr>
          </a:p>
          <a:p>
            <a:pPr algn="l"/>
            <a:r>
              <a:rPr lang="en-US" sz="1800" dirty="0" smtClean="0">
                <a:latin typeface="Arial"/>
                <a:cs typeface="Arial"/>
              </a:rPr>
              <a:t>The new instructor will lead the effort to ensure that the Kent evening option of the BAS Software Development program is a quality program for students.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6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Challenge: Responding to Growth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The Information Technology department, including the associate degree program has been experiencing rapid growth due to interest in the bachelor’s degree program and induced demand in the associate degree program.</a:t>
            </a:r>
          </a:p>
          <a:p>
            <a:pPr algn="l"/>
            <a:r>
              <a:rPr lang="en-US" sz="1800" dirty="0" smtClean="0">
                <a:latin typeface="Arial"/>
                <a:cs typeface="Arial"/>
              </a:rPr>
              <a:t> 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latin typeface="Arial"/>
                <a:cs typeface="Arial"/>
              </a:rPr>
              <a:t>Current FTE (Fall 2015) in Information Technology is 255.87</a:t>
            </a:r>
          </a:p>
          <a:p>
            <a:pPr algn="l"/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Fall 2014 enrollment in Information Technology was 504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Fall 2015 enrollment in Information Technology is 732</a:t>
            </a: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Growth </a:t>
            </a:r>
            <a:r>
              <a:rPr lang="en-US" sz="1800" dirty="0">
                <a:latin typeface="Arial"/>
                <a:cs typeface="Arial"/>
              </a:rPr>
              <a:t>of 228 </a:t>
            </a:r>
            <a:r>
              <a:rPr lang="en-US" sz="1800" dirty="0" smtClean="0">
                <a:latin typeface="Arial"/>
                <a:cs typeface="Arial"/>
              </a:rPr>
              <a:t>enrollments in </a:t>
            </a:r>
            <a:r>
              <a:rPr lang="en-US" sz="1800" dirty="0">
                <a:latin typeface="Arial"/>
                <a:cs typeface="Arial"/>
              </a:rPr>
              <a:t>one </a:t>
            </a:r>
            <a:r>
              <a:rPr lang="en-US" sz="1800" dirty="0" smtClean="0">
                <a:latin typeface="Arial"/>
                <a:cs typeface="Arial"/>
              </a:rPr>
              <a:t>year, a 45.2 percent growth</a:t>
            </a: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>
                <a:latin typeface="Arial"/>
                <a:cs typeface="Arial"/>
              </a:rPr>
              <a:t>Over the past five years (2010-2015), over </a:t>
            </a:r>
            <a:r>
              <a:rPr lang="en-US" sz="1800" dirty="0" smtClean="0">
                <a:latin typeface="Arial"/>
                <a:cs typeface="Arial"/>
              </a:rPr>
              <a:t>500 percent </a:t>
            </a:r>
            <a:r>
              <a:rPr lang="en-US" sz="1800" dirty="0">
                <a:latin typeface="Arial"/>
                <a:cs typeface="Arial"/>
              </a:rPr>
              <a:t>growth</a:t>
            </a: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Anticipated </a:t>
            </a:r>
            <a:r>
              <a:rPr lang="en-US" sz="1800" dirty="0">
                <a:latin typeface="Arial"/>
                <a:cs typeface="Arial"/>
              </a:rPr>
              <a:t>Fall 2016 enrollment </a:t>
            </a:r>
            <a:r>
              <a:rPr lang="en-US" sz="1800" dirty="0" smtClean="0">
                <a:latin typeface="Arial"/>
                <a:cs typeface="Arial"/>
              </a:rPr>
              <a:t>is 950</a:t>
            </a:r>
            <a:r>
              <a:rPr lang="en-US" sz="1800" dirty="0">
                <a:latin typeface="Arial"/>
                <a:cs typeface="Arial"/>
              </a:rPr>
              <a:t>-</a:t>
            </a:r>
            <a:r>
              <a:rPr lang="en-US" sz="1800" dirty="0" smtClean="0">
                <a:latin typeface="Arial"/>
                <a:cs typeface="Arial"/>
              </a:rPr>
              <a:t>1100</a:t>
            </a:r>
          </a:p>
          <a:p>
            <a:pPr marL="285750" indent="-285750" algn="l">
              <a:buFont typeface="Arial"/>
              <a:buChar char="•"/>
            </a:pPr>
            <a:endParaRPr lang="en-US" sz="1800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2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Software Development Cohorts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Number of students identified with intent to enter the BAS Software Development program:</a:t>
            </a:r>
          </a:p>
          <a:p>
            <a:pPr algn="l"/>
            <a:endParaRPr lang="en-US" sz="1800" dirty="0" smtClean="0">
              <a:latin typeface="Arial"/>
              <a:cs typeface="Arial"/>
            </a:endParaRPr>
          </a:p>
          <a:p>
            <a:pPr algn="l">
              <a:tabLst>
                <a:tab pos="3654425" algn="l"/>
                <a:tab pos="6858000" algn="r"/>
              </a:tabLst>
            </a:pPr>
            <a:r>
              <a:rPr lang="en-US" sz="1800" b="1" dirty="0" smtClean="0">
                <a:latin typeface="Arial"/>
                <a:cs typeface="Arial"/>
              </a:rPr>
              <a:t>Software Dev. Cohort	Start	Students</a:t>
            </a:r>
          </a:p>
          <a:p>
            <a:pPr algn="l"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Class of 2017 (Kent Evening)*	Jan. 2016	21</a:t>
            </a:r>
          </a:p>
          <a:p>
            <a:pPr algn="l"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Class of 2018 (Day)	Sept. 2016	31</a:t>
            </a:r>
          </a:p>
          <a:p>
            <a:pPr algn="l"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Class of 2018 (Kent Evening)	Jan. 2017	10</a:t>
            </a:r>
          </a:p>
          <a:p>
            <a:pPr algn="l"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Class of 2019 (Day)	Sept. 2017	3</a:t>
            </a:r>
          </a:p>
          <a:p>
            <a:pPr algn="l"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Class of 2019 (Kent Evening)	Jan. 2018	1</a:t>
            </a:r>
          </a:p>
          <a:p>
            <a:pPr algn="l">
              <a:tabLst>
                <a:tab pos="3654425" algn="l"/>
                <a:tab pos="6858000" algn="r"/>
              </a:tabLst>
            </a:pP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Cohort capacity is 24 students.</a:t>
            </a:r>
          </a:p>
          <a:p>
            <a:pPr marL="285750" indent="-285750" algn="l">
              <a:buFont typeface="Arial"/>
              <a:buChar char="•"/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Student on the waitlist are encouraged to join the next cohort.</a:t>
            </a:r>
          </a:p>
          <a:p>
            <a:pPr marL="285750" indent="-285750" algn="l">
              <a:buFont typeface="Arial"/>
              <a:buChar char="•"/>
              <a:tabLst>
                <a:tab pos="3654425" algn="l"/>
                <a:tab pos="6858000" algn="r"/>
              </a:tabLst>
            </a:pPr>
            <a:r>
              <a:rPr lang="en-US" sz="1800" dirty="0" smtClean="0">
                <a:latin typeface="Arial"/>
                <a:cs typeface="Arial"/>
              </a:rPr>
              <a:t>Forty percent of the Class of 2017 (Kent Evening) cohort are women, national average for women in computing programs is 15 percent.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8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Challenge: Sustaining Growth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Focus on sustainability includes establishing a predictable and reliable recruiting pipeline based on meaningful partnerships. Work in progress includes:</a:t>
            </a:r>
          </a:p>
          <a:p>
            <a:pPr algn="l"/>
            <a:r>
              <a:rPr lang="en-US" sz="1800" dirty="0" smtClean="0">
                <a:latin typeface="Arial"/>
                <a:cs typeface="Arial"/>
              </a:rPr>
              <a:t> 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Partnering with K-12 school districts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Tech Prep / College in the High School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Kent, Auburn, Tahoma, Puget Sound Skills Center, Sumner, Enumclaw, Puyallup</a:t>
            </a: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Partnering with neighboring community and technical colleges</a:t>
            </a: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Associate to Bachelor’s articulation agreements</a:t>
            </a: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Bates, Clover Park, Pierce, Renton, Highline</a:t>
            </a:r>
          </a:p>
          <a:p>
            <a:pPr marL="285750" indent="-285750" algn="l">
              <a:buFont typeface="Arial"/>
              <a:buChar char="•"/>
            </a:pPr>
            <a:endParaRPr lang="en-US" sz="1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Connecting with the community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Kent Station Web &amp; Mobile Developers </a:t>
            </a:r>
            <a:r>
              <a:rPr lang="en-US" sz="1800" dirty="0" err="1" smtClean="0">
                <a:latin typeface="Arial"/>
                <a:cs typeface="Arial"/>
              </a:rPr>
              <a:t>Meetup</a:t>
            </a:r>
            <a:endParaRPr lang="en-US" sz="1800" dirty="0" smtClean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en-US" sz="1800" dirty="0" smtClean="0">
              <a:latin typeface="Arial"/>
              <a:cs typeface="Arial"/>
            </a:endParaRPr>
          </a:p>
          <a:p>
            <a:pPr algn="l"/>
            <a:endParaRPr lang="en-US" sz="1800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5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Challenge: Sustaining Growth with Quality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Students are transferring from comparable programs from neighboring colleges to join our BAS Software Development program.</a:t>
            </a:r>
          </a:p>
          <a:p>
            <a:pPr algn="l"/>
            <a:r>
              <a:rPr lang="en-US" sz="1800" dirty="0" smtClean="0">
                <a:latin typeface="Arial"/>
                <a:cs typeface="Arial"/>
              </a:rPr>
              <a:t> 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North Seattle College (transfer from BAS Application Development)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Seattle University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University of Puget Sound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University of Washington Tacoma</a:t>
            </a:r>
          </a:p>
          <a:p>
            <a:pPr marL="285750" indent="-285750" algn="l">
              <a:buFont typeface="Arial"/>
              <a:buChar char="•"/>
            </a:pPr>
            <a:r>
              <a:rPr lang="en-US" sz="1800" dirty="0" smtClean="0">
                <a:latin typeface="Arial"/>
                <a:cs typeface="Arial"/>
              </a:rPr>
              <a:t>University </a:t>
            </a:r>
            <a:r>
              <a:rPr lang="en-US" sz="1800" dirty="0">
                <a:latin typeface="Arial"/>
                <a:cs typeface="Arial"/>
              </a:rPr>
              <a:t>of </a:t>
            </a:r>
            <a:r>
              <a:rPr lang="en-US" sz="1800" dirty="0" smtClean="0">
                <a:latin typeface="Arial"/>
                <a:cs typeface="Arial"/>
              </a:rPr>
              <a:t>Phoenix</a:t>
            </a:r>
          </a:p>
          <a:p>
            <a:pPr algn="l"/>
            <a:endParaRPr lang="en-US" sz="1800" dirty="0" smtClean="0">
              <a:latin typeface="Arial"/>
              <a:cs typeface="Arial"/>
            </a:endParaRPr>
          </a:p>
          <a:p>
            <a:pPr algn="l"/>
            <a:r>
              <a:rPr lang="en-US" sz="1800" dirty="0" smtClean="0">
                <a:latin typeface="Arial"/>
                <a:cs typeface="Arial"/>
              </a:rPr>
              <a:t>When asked why they wanted to transfer to Green River’s BAS Software Development program, one </a:t>
            </a:r>
            <a:r>
              <a:rPr lang="en-US" sz="1800" dirty="0">
                <a:latin typeface="Arial"/>
                <a:cs typeface="Arial"/>
              </a:rPr>
              <a:t>student </a:t>
            </a:r>
            <a:r>
              <a:rPr lang="en-US" sz="1800" dirty="0" smtClean="0">
                <a:latin typeface="Arial"/>
                <a:cs typeface="Arial"/>
              </a:rPr>
              <a:t>responded, </a:t>
            </a:r>
            <a:r>
              <a:rPr lang="en-US" sz="1800" b="1" dirty="0" smtClean="0">
                <a:latin typeface="Arial"/>
                <a:cs typeface="Arial"/>
              </a:rPr>
              <a:t>“I am really </a:t>
            </a:r>
            <a:r>
              <a:rPr lang="en-US" sz="1800" b="1" dirty="0">
                <a:latin typeface="Arial"/>
                <a:cs typeface="Arial"/>
              </a:rPr>
              <a:t>impressed with </a:t>
            </a:r>
            <a:r>
              <a:rPr lang="en-US" sz="1800" b="1" dirty="0" smtClean="0">
                <a:latin typeface="Arial"/>
                <a:cs typeface="Arial"/>
              </a:rPr>
              <a:t>the </a:t>
            </a:r>
            <a:r>
              <a:rPr lang="en-US" sz="1800" b="1" dirty="0">
                <a:latin typeface="Arial"/>
                <a:cs typeface="Arial"/>
              </a:rPr>
              <a:t>strong faculty involvement and presence in the </a:t>
            </a:r>
            <a:r>
              <a:rPr lang="en-US" sz="1800" b="1" dirty="0" smtClean="0">
                <a:latin typeface="Arial"/>
                <a:cs typeface="Arial"/>
              </a:rPr>
              <a:t>program.”</a:t>
            </a:r>
            <a:endParaRPr lang="en-US" sz="1800" b="1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1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90439" y="491817"/>
            <a:ext cx="7825601" cy="736511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 smtClean="0">
                <a:solidFill>
                  <a:srgbClr val="45AE30"/>
                </a:solidFill>
                <a:latin typeface="Arial"/>
                <a:cs typeface="Arial"/>
              </a:rPr>
              <a:t>Challenge: Sustaining Growth with Quality</a:t>
            </a:r>
            <a:endParaRPr lang="en-US" sz="2800" b="1" dirty="0">
              <a:solidFill>
                <a:srgbClr val="45AE30"/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90439" y="1056882"/>
            <a:ext cx="7825601" cy="3948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latin typeface="Arial"/>
                <a:cs typeface="Arial"/>
              </a:rPr>
              <a:t>As NSF grant projects wind down in 2017, and as the BAS Software Development program reaches stable state / maximum capacity (2 day cohorts and 2 evening cohorts) full-time tenured faculty will be able teach additional sections to ensure quality, but there will continue to be a shortfall in terms of covering sections that need to be offered.</a:t>
            </a:r>
          </a:p>
          <a:p>
            <a:pPr algn="l"/>
            <a:endParaRPr lang="en-US" sz="1800" dirty="0" smtClean="0">
              <a:latin typeface="Arial"/>
              <a:cs typeface="Arial"/>
            </a:endParaRPr>
          </a:p>
          <a:p>
            <a:pPr algn="l"/>
            <a:r>
              <a:rPr lang="en-US" sz="1800" dirty="0" smtClean="0">
                <a:latin typeface="Arial"/>
                <a:cs typeface="Arial"/>
              </a:rPr>
              <a:t>	</a:t>
            </a:r>
            <a:r>
              <a:rPr lang="en-US" sz="1800" dirty="0">
                <a:latin typeface="Arial"/>
                <a:cs typeface="Arial"/>
              </a:rPr>
              <a:t>				</a:t>
            </a:r>
            <a:r>
              <a:rPr lang="en-US" sz="1800" dirty="0" smtClean="0">
                <a:latin typeface="Arial"/>
                <a:cs typeface="Arial"/>
              </a:rPr>
              <a:t>	</a:t>
            </a:r>
            <a:r>
              <a:rPr lang="en-US" sz="1800" b="1" dirty="0" smtClean="0">
                <a:latin typeface="Arial"/>
                <a:cs typeface="Arial"/>
              </a:rPr>
              <a:t>2015</a:t>
            </a:r>
            <a:r>
              <a:rPr lang="en-US" sz="1800" b="1" dirty="0">
                <a:latin typeface="Arial"/>
                <a:cs typeface="Arial"/>
              </a:rPr>
              <a:t>-2016	</a:t>
            </a:r>
            <a:r>
              <a:rPr lang="en-US" sz="1800" b="1" dirty="0" smtClean="0">
                <a:latin typeface="Arial"/>
                <a:cs typeface="Arial"/>
              </a:rPr>
              <a:t>	2016</a:t>
            </a:r>
            <a:r>
              <a:rPr lang="en-US" sz="1800" b="1" dirty="0">
                <a:latin typeface="Arial"/>
                <a:cs typeface="Arial"/>
              </a:rPr>
              <a:t>-2017	</a:t>
            </a:r>
          </a:p>
          <a:p>
            <a:pPr algn="l"/>
            <a:r>
              <a:rPr lang="en-US" sz="1800" b="1" dirty="0">
                <a:latin typeface="Arial"/>
                <a:cs typeface="Arial"/>
              </a:rPr>
              <a:t>				</a:t>
            </a:r>
            <a:r>
              <a:rPr lang="en-US" sz="1800" b="1" dirty="0" smtClean="0">
                <a:latin typeface="Arial"/>
                <a:cs typeface="Arial"/>
              </a:rPr>
              <a:t>		Fall</a:t>
            </a:r>
            <a:r>
              <a:rPr lang="en-US" sz="1800" b="1" dirty="0">
                <a:latin typeface="Arial"/>
                <a:cs typeface="Arial"/>
              </a:rPr>
              <a:t>	</a:t>
            </a:r>
            <a:r>
              <a:rPr lang="en-US" sz="1800" b="1" dirty="0" smtClean="0">
                <a:latin typeface="Arial"/>
                <a:cs typeface="Arial"/>
              </a:rPr>
              <a:t>Win.	Spr.	 </a:t>
            </a:r>
            <a:r>
              <a:rPr lang="en-US" sz="1800" b="1" dirty="0">
                <a:latin typeface="Arial"/>
                <a:cs typeface="Arial"/>
              </a:rPr>
              <a:t>	Fall	Win.	Spr</a:t>
            </a:r>
            <a:r>
              <a:rPr lang="en-US" sz="1800" b="1" dirty="0" smtClean="0">
                <a:latin typeface="Arial"/>
                <a:cs typeface="Arial"/>
              </a:rPr>
              <a:t>.</a:t>
            </a:r>
            <a:endParaRPr lang="en-US" sz="1800" b="1" dirty="0">
              <a:latin typeface="Arial"/>
              <a:cs typeface="Arial"/>
            </a:endParaRPr>
          </a:p>
          <a:p>
            <a:pPr algn="l"/>
            <a:endParaRPr lang="en-US" sz="1800" dirty="0">
              <a:latin typeface="Arial"/>
              <a:cs typeface="Arial"/>
            </a:endParaRPr>
          </a:p>
          <a:p>
            <a:pPr algn="l"/>
            <a:r>
              <a:rPr lang="en-US" sz="1800" b="1" dirty="0" smtClean="0">
                <a:solidFill>
                  <a:srgbClr val="000000"/>
                </a:solidFill>
                <a:latin typeface="Arial"/>
                <a:cs typeface="Arial"/>
              </a:rPr>
              <a:t>SDEV Sections in IT		13	9	15		15	13	17</a:t>
            </a:r>
            <a:endParaRPr lang="en-US" sz="1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</a:rPr>
              <a:t>(100- through 400- level)</a:t>
            </a:r>
          </a:p>
          <a:p>
            <a:pPr algn="l"/>
            <a:endParaRPr lang="en-US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800" b="1" dirty="0" smtClean="0">
                <a:solidFill>
                  <a:srgbClr val="000000"/>
                </a:solidFill>
                <a:latin typeface="Arial"/>
                <a:cs typeface="Arial"/>
              </a:rPr>
              <a:t>SDEV Faculty Members</a:t>
            </a:r>
            <a:endParaRPr lang="en-US" sz="1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</a:rPr>
              <a:t>Tenured/Tenure-Track</a:t>
            </a:r>
            <a:r>
              <a:rPr lang="en-US" sz="1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</a:rPr>
              <a:t>	2	2	2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</a:rPr>
              <a:t>One Year Temporary		1	1	1</a:t>
            </a:r>
          </a:p>
          <a:p>
            <a:pPr algn="l"/>
            <a:r>
              <a:rPr lang="en-US" sz="1800" dirty="0" smtClean="0">
                <a:solidFill>
                  <a:srgbClr val="000000"/>
                </a:solidFill>
                <a:latin typeface="Arial"/>
                <a:cs typeface="Arial"/>
              </a:rPr>
              <a:t>Adjunct					5	2	</a:t>
            </a:r>
          </a:p>
          <a:p>
            <a:pPr algn="l"/>
            <a:r>
              <a:rPr lang="en-US" sz="1800" dirty="0" smtClean="0">
                <a:latin typeface="Arial"/>
                <a:cs typeface="Arial"/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94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2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min-PPT-template-fullscreen-15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Admin-PPT-template-fullscreen-1509.potx</Template>
  <TotalTime>739</TotalTime>
  <Words>742</Words>
  <Application>Microsoft Office PowerPoint</Application>
  <PresentationFormat>On-screen Show (4:3)</PresentationFormat>
  <Paragraphs>109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Admin-PPT-template-fullscreen-1509</vt:lpstr>
      <vt:lpstr>Planning for Sustainable Operations</vt:lpstr>
      <vt:lpstr>Overview</vt:lpstr>
      <vt:lpstr>Day and Evening Hybrid Options</vt:lpstr>
      <vt:lpstr>Needs</vt:lpstr>
      <vt:lpstr>Challenge: Responding to Growth</vt:lpstr>
      <vt:lpstr>Software Development Cohorts</vt:lpstr>
      <vt:lpstr>Challenge: Sustaining Growth</vt:lpstr>
      <vt:lpstr>Challenge: Sustaining Growth with Quality</vt:lpstr>
      <vt:lpstr>Challenge: Sustaining Growth with Quality</vt:lpstr>
      <vt:lpstr>Needs</vt:lpstr>
    </vt:vector>
  </TitlesOfParts>
  <Company>Green River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Peter Gudmunson</dc:creator>
  <cp:lastModifiedBy>profile</cp:lastModifiedBy>
  <cp:revision>53</cp:revision>
  <dcterms:created xsi:type="dcterms:W3CDTF">2015-09-23T17:19:17Z</dcterms:created>
  <dcterms:modified xsi:type="dcterms:W3CDTF">2015-11-20T19:28:14Z</dcterms:modified>
</cp:coreProperties>
</file>