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315" r:id="rId3"/>
    <p:sldId id="316" r:id="rId4"/>
    <p:sldId id="317" r:id="rId5"/>
    <p:sldId id="318" r:id="rId6"/>
    <p:sldId id="3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05DD0-3C31-4A22-8F1A-BD7220289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F1DC6-0F6B-4DE3-A84B-C6F007801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3DCF0-915F-4EC1-A6D5-456FF2F3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548A-77B7-4AA0-BFC8-565417FA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9EF06-335E-4D76-911F-B4F07C37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3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57434-9B59-4EA6-AD83-DEED9518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867E6A-BB2A-4C85-BC0E-A803E3CAD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5F41-2120-4660-9DF0-87F352716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DDA80-2ACF-4ED3-A9F7-6F405D2B4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B2339-C904-47F0-A55B-3DDF2442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D9996E-F506-479E-99A2-3F401B29B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82B8D-762A-4312-8C03-350E9887C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E2213-D05E-436C-8F25-6BE38F92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6D23E-0E6F-42AC-B2EA-A4A488B4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682DE-7F36-4F31-99B1-C8116BECE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6AF3-B9ED-499D-B623-CE81D6BA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EFB0-D40E-4C74-8F4C-FC221D3B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01B06-2DB0-4A90-9F54-08C595E8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33661-8154-4859-A828-8E210641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0D7BE-F82D-4718-82B3-DF68048C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3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0BA9C-5C22-488C-8572-168715E8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1F125-ECB7-41B1-91C1-6AE829CA4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B90A7-5046-4CFE-AF68-952EED38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EEE97-2753-46F3-A9CB-4A223DF3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BB1EE-2FB4-441E-8227-09777041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8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BA3A-9C52-408C-BF0F-35E2B79F1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6C3DF-5824-43B8-A5D5-DBFBB9631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35143-28AF-4FF7-807C-E131A1B42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58BDF-973E-4353-B74A-41A31BE81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91703-C852-4313-B0E6-A7D4C7D0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1825-FB1F-4DFC-8300-90CC9E00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5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F8AA-4EAE-4200-AD1C-07E5F956E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03EC0-BA98-44E0-A1BC-98680287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E78F0-F6E2-49C2-B501-AB9C3CB04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FA4CD-5B86-4848-A448-E7CF44275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AF0D9-85AC-48F7-8FDF-49E541898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BC816D-86B1-4A81-A4D3-A6311C2B6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76038-4C88-4475-BE95-DF209B05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1FA141-6715-4335-A12A-A4288B32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F0A59-86E6-4FB7-8415-A1BEA50E6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22A04-D13E-4A15-8BA5-D64881A6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A74BA-4384-46F6-A16D-7E3AF1ED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17046-B61C-4FB8-A6A7-16D32188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5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1B8887-26D6-405F-9BE8-F6533B26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F19592-5282-47C5-9AEE-CE961609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82513-7125-4215-A93A-AC8A43C7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0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134C2-263F-4D1A-8B16-77B6C237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3BD53-8D91-4E68-AB7F-38660DDB8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0FCA9-D78C-4587-A0B5-FDB86ECB4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EA361-2DBB-4A6A-A87D-93EA3BA2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E1AC5-5A5F-4739-942C-11702707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E5FA-822C-4A42-9D16-301DD78B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581-0D0B-49DA-B803-7FB0217B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847C6D-5FF7-461B-B25A-2C6C57E4B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AF052-5F1C-4A6E-8CFE-09DF16E72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6BDBA-6A9A-4630-9812-E208ED61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21A73-02A4-45D6-8B34-87800FFA5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AB5B6-1812-4C32-9030-F2675CD6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47706-96A6-418C-AA25-B3CF51174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F09FF-BE70-4504-848F-E873F062B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4E6B0-059C-4F10-A402-77850C72BC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55863-1338-4663-99C8-A0F3E433D06E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28340-D4E2-4B03-AA27-4EBF114B1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6FFDE-08B9-4A2C-88C5-9825A1E47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9D7C-2132-4EA3-A193-B67082CD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0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86E4A452-ADB2-4EC6-BEF4-6C9A22B77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46" y="194289"/>
            <a:ext cx="8711760" cy="618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0DB300D-8016-44B8-ADD6-6584176D7313}"/>
              </a:ext>
            </a:extLst>
          </p:cNvPr>
          <p:cNvSpPr/>
          <p:nvPr/>
        </p:nvSpPr>
        <p:spPr>
          <a:xfrm>
            <a:off x="5165889" y="4647414"/>
            <a:ext cx="5156462" cy="2016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CB20EC-21FB-4260-BA22-718D106E2637}"/>
              </a:ext>
            </a:extLst>
          </p:cNvPr>
          <p:cNvSpPr txBox="1"/>
          <p:nvPr/>
        </p:nvSpPr>
        <p:spPr>
          <a:xfrm>
            <a:off x="5401166" y="4647414"/>
            <a:ext cx="4685907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She did not receive a 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Nobel Prize.</a:t>
            </a:r>
          </a:p>
          <a:p>
            <a:endParaRPr lang="en-US" dirty="0"/>
          </a:p>
          <a:p>
            <a:pPr algn="ctr"/>
            <a:r>
              <a:rPr lang="en-US" b="1" dirty="0"/>
              <a:t>The element Meitnerium was named </a:t>
            </a:r>
          </a:p>
          <a:p>
            <a:pPr algn="ctr"/>
            <a:r>
              <a:rPr lang="en-US" b="1" dirty="0"/>
              <a:t>for her, 30 years after her death. </a:t>
            </a:r>
          </a:p>
        </p:txBody>
      </p:sp>
    </p:spTree>
    <p:extLst>
      <p:ext uri="{BB962C8B-B14F-4D97-AF65-F5344CB8AC3E}">
        <p14:creationId xmlns:p14="http://schemas.microsoft.com/office/powerpoint/2010/main" val="8816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3C02DC-CE9E-49EB-BD4C-73BC6D3FAD2B}"/>
              </a:ext>
            </a:extLst>
          </p:cNvPr>
          <p:cNvSpPr txBox="1"/>
          <p:nvPr/>
        </p:nvSpPr>
        <p:spPr>
          <a:xfrm>
            <a:off x="970961" y="351424"/>
            <a:ext cx="9677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Particle physics is different reflected in a mirror.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7EB107-618F-4F8C-82E3-1A5F2A2F6672}"/>
              </a:ext>
            </a:extLst>
          </p:cNvPr>
          <p:cNvSpPr txBox="1"/>
          <p:nvPr/>
        </p:nvSpPr>
        <p:spPr>
          <a:xfrm>
            <a:off x="970961" y="975156"/>
            <a:ext cx="6552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Discovered by C.S. Wu in 1956.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F8F877-7AB6-42DC-9168-86F2E6383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923" y="2169897"/>
            <a:ext cx="2858195" cy="37038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24B34A6-59BC-4AF5-83D3-C16587623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956656"/>
            <a:ext cx="2222614" cy="21464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E154EA7-6CCD-423F-BE2E-7DBA0118BF92}"/>
              </a:ext>
            </a:extLst>
          </p:cNvPr>
          <p:cNvSpPr txBox="1"/>
          <p:nvPr/>
        </p:nvSpPr>
        <p:spPr>
          <a:xfrm>
            <a:off x="1371386" y="2124853"/>
            <a:ext cx="3447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She did not receive a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Nobel Prize.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498D53-7BEB-4F14-8C69-2079C46B772F}"/>
              </a:ext>
            </a:extLst>
          </p:cNvPr>
          <p:cNvSpPr txBox="1"/>
          <p:nvPr/>
        </p:nvSpPr>
        <p:spPr>
          <a:xfrm>
            <a:off x="1809954" y="4021823"/>
            <a:ext cx="2570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Two men did.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7FB2DE-0F02-44F9-8D71-00A527D60A66}"/>
              </a:ext>
            </a:extLst>
          </p:cNvPr>
          <p:cNvSpPr txBox="1"/>
          <p:nvPr/>
        </p:nvSpPr>
        <p:spPr>
          <a:xfrm>
            <a:off x="1306413" y="4899011"/>
            <a:ext cx="5882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Irony: her discovery is known as non-conservation of </a:t>
            </a:r>
            <a:r>
              <a:rPr lang="en-US" sz="3200" b="1" i="1" dirty="0">
                <a:solidFill>
                  <a:srgbClr val="C00000"/>
                </a:solidFill>
              </a:rPr>
              <a:t>parity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483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E6E284-578B-4C47-A7F5-69E24C056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508" y="2124853"/>
            <a:ext cx="5701645" cy="46156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CA367D-62A9-491D-81FE-74FF1785B09A}"/>
              </a:ext>
            </a:extLst>
          </p:cNvPr>
          <p:cNvSpPr txBox="1"/>
          <p:nvPr/>
        </p:nvSpPr>
        <p:spPr>
          <a:xfrm>
            <a:off x="867266" y="351424"/>
            <a:ext cx="978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We believe 80% of the universe is Dark Matter.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1BA4FB-955F-4E27-94F2-FD920DD29320}"/>
              </a:ext>
            </a:extLst>
          </p:cNvPr>
          <p:cNvSpPr txBox="1"/>
          <p:nvPr/>
        </p:nvSpPr>
        <p:spPr>
          <a:xfrm>
            <a:off x="867266" y="983356"/>
            <a:ext cx="888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We learned this from the work of Vera Rubin.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296D6B-4749-4324-8444-29845AF8C08C}"/>
              </a:ext>
            </a:extLst>
          </p:cNvPr>
          <p:cNvSpPr txBox="1"/>
          <p:nvPr/>
        </p:nvSpPr>
        <p:spPr>
          <a:xfrm>
            <a:off x="1695104" y="3890960"/>
            <a:ext cx="312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She died in 2016.</a:t>
            </a:r>
          </a:p>
        </p:txBody>
      </p:sp>
      <p:pic>
        <p:nvPicPr>
          <p:cNvPr id="48132" name="Picture 4" descr="Image result for dark matter vera rubin graph">
            <a:extLst>
              <a:ext uri="{FF2B5EF4-FFF2-40B4-BE49-F238E27FC236}">
                <a16:creationId xmlns:a16="http://schemas.microsoft.com/office/drawing/2014/main" id="{D3A3A219-F709-4F07-83A1-65E22A402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17" y="4703316"/>
            <a:ext cx="3591140" cy="215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5B55BB-C958-4B85-A0CC-42E7A997A070}"/>
              </a:ext>
            </a:extLst>
          </p:cNvPr>
          <p:cNvSpPr txBox="1"/>
          <p:nvPr/>
        </p:nvSpPr>
        <p:spPr>
          <a:xfrm>
            <a:off x="1371386" y="2011729"/>
            <a:ext cx="3447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She did not receive a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Nobel Prize.</a:t>
            </a:r>
          </a:p>
        </p:txBody>
      </p:sp>
    </p:spTree>
    <p:extLst>
      <p:ext uri="{BB962C8B-B14F-4D97-AF65-F5344CB8AC3E}">
        <p14:creationId xmlns:p14="http://schemas.microsoft.com/office/powerpoint/2010/main" val="153653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448794-43B4-42BE-9C7D-639020528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53" y="2501805"/>
            <a:ext cx="5936119" cy="39534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6223FC-B768-46B6-A1E7-DF94708E587E}"/>
              </a:ext>
            </a:extLst>
          </p:cNvPr>
          <p:cNvSpPr txBox="1"/>
          <p:nvPr/>
        </p:nvSpPr>
        <p:spPr>
          <a:xfrm>
            <a:off x="2037522" y="351424"/>
            <a:ext cx="8610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</a:rPr>
              <a:t>Lene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Hau</a:t>
            </a:r>
            <a:r>
              <a:rPr lang="en-US" sz="4000" b="1" dirty="0">
                <a:solidFill>
                  <a:srgbClr val="002060"/>
                </a:solidFill>
              </a:rPr>
              <a:t> studies light and matter.</a:t>
            </a:r>
          </a:p>
          <a:p>
            <a:r>
              <a:rPr lang="en-US" sz="3200" b="1" dirty="0"/>
              <a:t>She has converted light to matter, moved it to a new location, and started it up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A7BD5B-3B31-4F57-939C-B22B08D1068F}"/>
              </a:ext>
            </a:extLst>
          </p:cNvPr>
          <p:cNvSpPr txBox="1"/>
          <p:nvPr/>
        </p:nvSpPr>
        <p:spPr>
          <a:xfrm>
            <a:off x="8180788" y="5328224"/>
            <a:ext cx="31431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Is a Nobel Prize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in her future?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F2D8B-B219-46A3-8AED-F6B7D9B454B5}"/>
              </a:ext>
            </a:extLst>
          </p:cNvPr>
          <p:cNvSpPr txBox="1"/>
          <p:nvPr/>
        </p:nvSpPr>
        <p:spPr>
          <a:xfrm>
            <a:off x="7548672" y="2175117"/>
            <a:ext cx="44073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She was originally denied funding for </a:t>
            </a:r>
            <a:br>
              <a:rPr lang="en-US" sz="3200" b="1" dirty="0"/>
            </a:br>
            <a:r>
              <a:rPr lang="en-US" sz="3200" b="1" dirty="0"/>
              <a:t>her research.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2A35F3-87FD-4ADF-8A78-762922204827}"/>
              </a:ext>
            </a:extLst>
          </p:cNvPr>
          <p:cNvSpPr txBox="1"/>
          <p:nvPr/>
        </p:nvSpPr>
        <p:spPr>
          <a:xfrm>
            <a:off x="7716159" y="3780148"/>
            <a:ext cx="40723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Nevertheless,</a:t>
            </a:r>
          </a:p>
          <a:p>
            <a:pPr algn="ctr"/>
            <a:r>
              <a:rPr lang="en-US" sz="4000" b="1" dirty="0">
                <a:solidFill>
                  <a:srgbClr val="C00000"/>
                </a:solidFill>
              </a:rPr>
              <a:t>she persisted.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9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1B5E37-CB37-44CE-8192-0F1CA3A01B77}"/>
              </a:ext>
            </a:extLst>
          </p:cNvPr>
          <p:cNvSpPr txBox="1"/>
          <p:nvPr/>
        </p:nvSpPr>
        <p:spPr>
          <a:xfrm>
            <a:off x="1047162" y="365463"/>
            <a:ext cx="8726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Lisa Randall studies general relativity.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8FE64-5948-4983-A9DD-20A5F564BF83}"/>
              </a:ext>
            </a:extLst>
          </p:cNvPr>
          <p:cNvSpPr txBox="1"/>
          <p:nvPr/>
        </p:nvSpPr>
        <p:spPr>
          <a:xfrm>
            <a:off x="7229782" y="3646985"/>
            <a:ext cx="429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Much-hated nickname on Harvard campus: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212AD9-6525-4075-976C-8696CCD2A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23" y="2947575"/>
            <a:ext cx="5546889" cy="35010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54B95D-9554-49D3-B98A-FE312F50C478}"/>
              </a:ext>
            </a:extLst>
          </p:cNvPr>
          <p:cNvSpPr txBox="1"/>
          <p:nvPr/>
        </p:nvSpPr>
        <p:spPr>
          <a:xfrm>
            <a:off x="1404116" y="1153150"/>
            <a:ext cx="872655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She is a professor of physics at Harvard.</a:t>
            </a:r>
            <a:br>
              <a:rPr lang="en-US" sz="3200" b="1" dirty="0"/>
            </a:br>
            <a:r>
              <a:rPr lang="en-US" sz="3200" b="1" dirty="0"/>
              <a:t>She is a Guggenheim Fellow.</a:t>
            </a:r>
          </a:p>
          <a:p>
            <a:r>
              <a:rPr lang="en-US" sz="3200" b="1" dirty="0"/>
              <a:t>One of TIME’s most influential 100 people of 2007. 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05C70A-C3FA-4E5A-BCF0-77112347C01F}"/>
              </a:ext>
            </a:extLst>
          </p:cNvPr>
          <p:cNvSpPr txBox="1"/>
          <p:nvPr/>
        </p:nvSpPr>
        <p:spPr>
          <a:xfrm>
            <a:off x="7078770" y="4817178"/>
            <a:ext cx="46002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C00000"/>
                </a:solidFill>
              </a:rPr>
              <a:t>“The Physics Babe”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2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1B5E37-CB37-44CE-8192-0F1CA3A01B77}"/>
              </a:ext>
            </a:extLst>
          </p:cNvPr>
          <p:cNvSpPr txBox="1"/>
          <p:nvPr/>
        </p:nvSpPr>
        <p:spPr>
          <a:xfrm>
            <a:off x="1277722" y="377501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Chanda Prescod-Weinstein </a:t>
            </a:r>
          </a:p>
          <a:p>
            <a:r>
              <a:rPr lang="en-US" sz="4000" b="1" dirty="0">
                <a:solidFill>
                  <a:srgbClr val="002060"/>
                </a:solidFill>
              </a:rPr>
              <a:t>studies cosmology.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4B95D-9554-49D3-B98A-FE312F50C478}"/>
              </a:ext>
            </a:extLst>
          </p:cNvPr>
          <p:cNvSpPr txBox="1"/>
          <p:nvPr/>
        </p:nvSpPr>
        <p:spPr>
          <a:xfrm>
            <a:off x="1277722" y="1944999"/>
            <a:ext cx="467839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They</a:t>
            </a:r>
            <a:r>
              <a:rPr lang="en-US" sz="2800" b="1" dirty="0"/>
              <a:t> completed post-docs </a:t>
            </a:r>
            <a:br>
              <a:rPr lang="en-US" sz="2800" b="1" dirty="0"/>
            </a:br>
            <a:r>
              <a:rPr lang="en-US" sz="2800" b="1" dirty="0"/>
              <a:t>at MIT and the UW.</a:t>
            </a:r>
          </a:p>
          <a:p>
            <a:endParaRPr lang="en-US" sz="2800" b="1" dirty="0"/>
          </a:p>
          <a:p>
            <a:r>
              <a:rPr lang="en-US" sz="2800" b="1" i="1" dirty="0"/>
              <a:t>They</a:t>
            </a:r>
            <a:r>
              <a:rPr lang="en-US" sz="2800" b="1" dirty="0"/>
              <a:t> have begun studying the effect of a lack of diversity among physicists, on a lack of diversity of ideas in physics.</a:t>
            </a:r>
          </a:p>
          <a:p>
            <a:endParaRPr lang="en-US" sz="2400" b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A33CFF-6562-406B-BA7B-1B3D93959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039" y="1360941"/>
            <a:ext cx="3075334" cy="38375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B21E2A-6F83-4439-8C12-1BB00C9572F1}"/>
              </a:ext>
            </a:extLst>
          </p:cNvPr>
          <p:cNvSpPr txBox="1"/>
          <p:nvPr/>
        </p:nvSpPr>
        <p:spPr>
          <a:xfrm>
            <a:off x="3011460" y="5442539"/>
            <a:ext cx="588931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Only the 63</a:t>
            </a:r>
            <a:r>
              <a:rPr lang="en-US" sz="3200" b="1" baseline="30000" dirty="0">
                <a:solidFill>
                  <a:srgbClr val="C00000"/>
                </a:solidFill>
              </a:rPr>
              <a:t>rd</a:t>
            </a:r>
            <a:r>
              <a:rPr lang="en-US" sz="3200" b="1" dirty="0">
                <a:solidFill>
                  <a:srgbClr val="C00000"/>
                </a:solidFill>
              </a:rPr>
              <a:t> African-American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woman to earn a PhD in Physics.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2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Clay</dc:creator>
  <cp:lastModifiedBy>Keith Clay</cp:lastModifiedBy>
  <cp:revision>9</cp:revision>
  <dcterms:created xsi:type="dcterms:W3CDTF">2018-05-18T15:03:58Z</dcterms:created>
  <dcterms:modified xsi:type="dcterms:W3CDTF">2018-05-19T19:19:45Z</dcterms:modified>
</cp:coreProperties>
</file>