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1" r:id="rId16"/>
    <p:sldId id="270" r:id="rId17"/>
    <p:sldId id="273" r:id="rId18"/>
    <p:sldId id="272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5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3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6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9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1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5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8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0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0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8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FE0A1-4DBA-4D4E-B1CA-8C8D156A59FB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026A2-A918-445D-80E5-08F7A8D40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Measurement &amp; Dimensions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Don’t do science without them.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6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conversions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Before we answer that question, here are 3 more:</a:t>
                </a:r>
              </a:p>
              <a:p>
                <a:r>
                  <a:rPr lang="en-US" dirty="0" smtClean="0"/>
                  <a:t>What is the result of the following calculation?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3.71 </m:t>
                        </m:r>
                        <m:r>
                          <a:rPr lang="en-US" b="0" i="1" smtClean="0">
                            <a:latin typeface="Cambria Math"/>
                          </a:rPr>
                          <m:t>𝑚𝑜𝑜𝑝𝑒𝑟𝑠</m:t>
                        </m:r>
                      </m:e>
                    </m:d>
                    <m:r>
                      <a:rPr lang="en-US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>
                    <a:sym typeface="Symbol"/>
                  </a:rPr>
                  <a:t>What is the value of the following?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sym typeface="Symbol"/>
                                </a:rPr>
                                <m:t>12 </m:t>
                              </m:r>
                              <m:r>
                                <a:rPr lang="en-US" b="0" i="1" smtClean="0">
                                  <a:latin typeface="Cambria Math"/>
                                  <a:sym typeface="Symbol"/>
                                </a:rPr>
                                <m:t>𝑖𝑛𝑐h𝑒𝑠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sym typeface="Symbol"/>
                                </a:rPr>
                                <m:t>1 </m:t>
                              </m:r>
                              <m:r>
                                <a:rPr lang="en-US" b="0" i="1" smtClean="0">
                                  <a:latin typeface="Cambria Math"/>
                                  <a:sym typeface="Symbol"/>
                                </a:rPr>
                                <m:t>𝑓𝑜𝑜𝑡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 smtClean="0">
                  <a:sym typeface="Symbol"/>
                </a:endParaRPr>
              </a:p>
              <a:p>
                <a:r>
                  <a:rPr lang="en-US" dirty="0" smtClean="0">
                    <a:sym typeface="Symbol"/>
                  </a:rPr>
                  <a:t>Now what is the result of this calculation?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3.71 </m:t>
                          </m:r>
                          <m:r>
                            <a:rPr lang="en-US" i="1">
                              <a:latin typeface="Cambria Math"/>
                            </a:rPr>
                            <m:t>𝑚𝑜𝑜𝑝𝑒𝑟𝑠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12 </m:t>
                              </m:r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𝑖𝑛𝑐h𝑒𝑠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1 </m:t>
                              </m:r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𝑓𝑜𝑜𝑡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  <a:blipFill rotWithShape="1">
                <a:blip r:embed="rId2"/>
                <a:stretch>
                  <a:fillRect l="-1704" t="-1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08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conversions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 smtClean="0">
                  <a:sym typeface="Symbol"/>
                </a:endParaRPr>
              </a:p>
              <a:p>
                <a:r>
                  <a:rPr lang="en-US" dirty="0" smtClean="0">
                    <a:sym typeface="Symbol"/>
                  </a:rPr>
                  <a:t>So what is the result of this calculation?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3.71 </m:t>
                          </m:r>
                          <m:r>
                            <a:rPr lang="en-US" i="1">
                              <a:latin typeface="Cambria Math"/>
                            </a:rPr>
                            <m:t>𝑚𝑜𝑜𝑝𝑒𝑟𝑠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12 </m:t>
                              </m:r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𝑖𝑛𝑐h𝑒𝑠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1 </m:t>
                              </m:r>
                              <m:r>
                                <a:rPr lang="en-US" i="1">
                                  <a:latin typeface="Cambria Math"/>
                                  <a:sym typeface="Symbol"/>
                                </a:rPr>
                                <m:t>𝑓𝑜𝑜𝑡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The result must be exactly 3.71 </a:t>
                </a:r>
                <a:r>
                  <a:rPr lang="en-US" dirty="0" err="1" smtClean="0"/>
                  <a:t>moopers</a:t>
                </a:r>
                <a:r>
                  <a:rPr lang="en-US" dirty="0" smtClean="0"/>
                  <a:t>.  </a:t>
                </a:r>
                <a:br>
                  <a:rPr lang="en-US" dirty="0" smtClean="0"/>
                </a:br>
                <a:r>
                  <a:rPr lang="en-US" dirty="0" smtClean="0"/>
                  <a:t>It might have a different name, but it is still 3.71 </a:t>
                </a:r>
                <a:r>
                  <a:rPr lang="en-US" dirty="0" err="1" smtClean="0"/>
                  <a:t>moopers</a:t>
                </a:r>
                <a:r>
                  <a:rPr lang="en-US" dirty="0" smtClean="0"/>
                  <a:t>… </a:t>
                </a:r>
                <a:r>
                  <a:rPr lang="en-US" i="1" dirty="0" smtClean="0"/>
                  <a:t>because we multiplied by </a:t>
                </a:r>
                <a:r>
                  <a:rPr lang="en-US" b="1" i="1" dirty="0" smtClean="0"/>
                  <a:t>one</a:t>
                </a:r>
                <a:r>
                  <a:rPr lang="en-US" i="1" dirty="0" smtClean="0"/>
                  <a:t>.</a:t>
                </a:r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  <a:blipFill rotWithShape="1">
                <a:blip r:embed="rId2"/>
                <a:stretch>
                  <a:fillRect l="-1630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8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399"/>
          </a:xfrm>
        </p:spPr>
        <p:txBody>
          <a:bodyPr/>
          <a:lstStyle/>
          <a:p>
            <a:pPr marL="57150" indent="0">
              <a:buNone/>
            </a:pPr>
            <a:r>
              <a:rPr lang="en-US" dirty="0" smtClean="0"/>
              <a:t>Exactly ten furlongs </a:t>
            </a:r>
            <a:r>
              <a:rPr lang="en-US" dirty="0"/>
              <a:t>is how many </a:t>
            </a:r>
            <a:r>
              <a:rPr lang="en-US" dirty="0" smtClean="0"/>
              <a:t>meters</a:t>
            </a:r>
            <a:r>
              <a:rPr lang="en-US" dirty="0"/>
              <a:t>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 inch = 2.54 cm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100 cm = 1 m    and   1000 m = 1 km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12 inches = 1 foot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5280 feet = 1 mile      and    8 furlongs = 1 mile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4343400"/>
                <a:ext cx="8610600" cy="1438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10 </m:t>
                      </m:r>
                      <m:r>
                        <a:rPr lang="en-US" sz="2200" b="0" i="1" smtClean="0">
                          <a:latin typeface="Cambria Math"/>
                        </a:rPr>
                        <m:t>𝑓𝑢𝑟𝑙𝑜𝑛𝑔𝑠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10 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𝑓𝑢𝑟𝑙𝑜𝑛𝑔𝑠</m:t>
                          </m:r>
                        </m:e>
                      </m:d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22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𝑚𝑖𝑙𝑒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8 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𝑓𝑢𝑟𝑙𝑜𝑛𝑔𝑠</m:t>
                              </m:r>
                            </m:den>
                          </m:f>
                        </m:e>
                      </m:d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22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5280 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𝑓𝑒𝑒𝑡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𝑚𝑖𝑙𝑒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r>
                  <a:rPr lang="en-US" sz="2400" b="0" i="1" dirty="0" smtClean="0">
                    <a:latin typeface="Cambria Math"/>
                    <a:ea typeface="Cambria Math"/>
                  </a:rPr>
                  <a:t/>
                </a:r>
                <a:br>
                  <a:rPr lang="en-US" sz="2400" b="0" i="1" dirty="0" smtClean="0">
                    <a:latin typeface="Cambria Math"/>
                    <a:ea typeface="Cambria Math"/>
                  </a:rPr>
                </a:br>
                <a:r>
                  <a:rPr lang="en-US" sz="2400" b="0" i="1" dirty="0" smtClean="0">
                    <a:latin typeface="Cambria Math"/>
                    <a:ea typeface="Cambria Math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             ×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12 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𝑖𝑛𝑐h𝑒𝑠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𝑓𝑜𝑜𝑡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2.54 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𝑐𝑚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𝑖𝑛𝑐h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100 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𝑐𝑚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 2012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𝑚𝑒𝑡𝑒𝑟𝑠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343400"/>
                <a:ext cx="8610600" cy="143827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542308" y="4572000"/>
            <a:ext cx="1915391" cy="490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43400" y="4191000"/>
            <a:ext cx="3962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76400" y="5181600"/>
            <a:ext cx="47244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400800" y="5181600"/>
            <a:ext cx="2362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0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unit conversions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By definition, 1 mile is </a:t>
                </a:r>
                <a:r>
                  <a:rPr lang="en-US" i="1" dirty="0" smtClean="0"/>
                  <a:t>exactly</a:t>
                </a:r>
                <a:r>
                  <a:rPr lang="en-US" dirty="0" smtClean="0"/>
                  <a:t> 1.609344 km.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Mexico City is 4550 km from Seattle (driving).</a:t>
                </a:r>
              </a:p>
              <a:p>
                <a:pPr marL="0" indent="0">
                  <a:buNone/>
                </a:pPr>
                <a:r>
                  <a:rPr lang="en-US" dirty="0" smtClean="0"/>
                  <a:t>How many miles is that?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4550 </m:t>
                      </m:r>
                      <m:r>
                        <a:rPr lang="en-US" b="0" i="1" smtClean="0">
                          <a:latin typeface="Cambria Math"/>
                        </a:rPr>
                        <m:t>𝑘𝑚</m:t>
                      </m:r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4550 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𝑘𝑚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𝑚𝑖𝑙𝑒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1.609344 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𝑘𝑚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                   =2827.23892 </m:t>
                      </m:r>
                      <m:r>
                        <a:rPr lang="en-US" b="0" i="1" smtClean="0">
                          <a:latin typeface="Cambria Math"/>
                        </a:rPr>
                        <m:t>𝑚𝑖𝑙𝑒𝑠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 algn="ctr">
                  <a:buNone/>
                </a:pPr>
                <a:r>
                  <a:rPr lang="en-US" dirty="0" smtClean="0"/>
                  <a:t>Right?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b="-3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18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Significant figures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shouldn’t say Mexico City is 2827.23892 miles from Seattle.  That suggests we know the distance to within a hundred thousandth of a mile (</a:t>
            </a:r>
            <a:r>
              <a:rPr lang="en-US" smtClean="0"/>
              <a:t>about a millimeter).  </a:t>
            </a:r>
            <a:r>
              <a:rPr lang="en-US" dirty="0" smtClean="0"/>
              <a:t>We don’t.</a:t>
            </a:r>
          </a:p>
          <a:p>
            <a:pPr marL="0" indent="0">
              <a:buNone/>
            </a:pPr>
            <a:r>
              <a:rPr lang="en-US" dirty="0" smtClean="0"/>
              <a:t>The distance we know is  4550 km (within 10 km)</a:t>
            </a:r>
          </a:p>
          <a:p>
            <a:pPr marL="0" indent="0">
              <a:buNone/>
            </a:pPr>
            <a:r>
              <a:rPr lang="en-US" dirty="0" smtClean="0"/>
              <a:t>Our knowledge only has three </a:t>
            </a:r>
            <a:r>
              <a:rPr lang="en-US" b="1" i="1" dirty="0" smtClean="0"/>
              <a:t>significant figures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So our answer should be no more accurate.</a:t>
            </a:r>
          </a:p>
          <a:p>
            <a:pPr marL="0" indent="0" algn="ctr">
              <a:buNone/>
            </a:pPr>
            <a:r>
              <a:rPr lang="en-US" dirty="0" smtClean="0"/>
              <a:t>“2830 miles” is a better answer.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02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many sig figs in “1400 kg”?</a:t>
            </a:r>
          </a:p>
          <a:p>
            <a:r>
              <a:rPr lang="en-US" dirty="0" smtClean="0"/>
              <a:t>How many sig figs in “14.00 kg”?</a:t>
            </a:r>
          </a:p>
          <a:p>
            <a:r>
              <a:rPr lang="en-US" dirty="0" smtClean="0"/>
              <a:t>How many sig figs in “1400.0 kg”?</a:t>
            </a:r>
          </a:p>
          <a:p>
            <a:r>
              <a:rPr lang="en-US" dirty="0" smtClean="0"/>
              <a:t>What is 3.1 cm </a:t>
            </a:r>
            <a:r>
              <a:rPr lang="en-US" dirty="0" smtClean="0">
                <a:sym typeface="Symbol"/>
              </a:rPr>
              <a:t> 4.3 cm?</a:t>
            </a:r>
          </a:p>
          <a:p>
            <a:pPr marL="0" indent="0" algn="ctr">
              <a:buNone/>
            </a:pPr>
            <a:r>
              <a:rPr lang="en-US" dirty="0" smtClean="0">
                <a:sym typeface="Symbol"/>
              </a:rPr>
              <a:t>13 cm  (not 13.3 cm, not 13.33 cm)</a:t>
            </a:r>
          </a:p>
          <a:p>
            <a:pPr marL="0" indent="0" algn="ctr">
              <a:buNone/>
            </a:pP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What is  24.31 cm – 19.21 cm?</a:t>
            </a:r>
          </a:p>
          <a:p>
            <a:pPr marL="0" indent="0" algn="ctr">
              <a:buNone/>
            </a:pPr>
            <a:r>
              <a:rPr lang="en-US" dirty="0" smtClean="0">
                <a:sym typeface="Symbol"/>
              </a:rPr>
              <a:t>5.10 cm  (not 5.1 cm)</a:t>
            </a:r>
          </a:p>
        </p:txBody>
      </p:sp>
    </p:spTree>
    <p:extLst>
      <p:ext uri="{BB962C8B-B14F-4D97-AF65-F5344CB8AC3E}">
        <p14:creationId xmlns:p14="http://schemas.microsoft.com/office/powerpoint/2010/main" val="210641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quiz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ym typeface="Symbol"/>
              </a:rPr>
              <a:t>The Voyager I spacecraft is 18 billion km from the Sun.  Light travels at a speed of 3  10</a:t>
            </a:r>
            <a:r>
              <a:rPr lang="en-US" baseline="30000" dirty="0" smtClean="0">
                <a:sym typeface="Symbol"/>
              </a:rPr>
              <a:t>8</a:t>
            </a:r>
            <a:r>
              <a:rPr lang="en-US" dirty="0" smtClean="0">
                <a:sym typeface="Symbol"/>
              </a:rPr>
              <a:t> m/s.</a:t>
            </a:r>
          </a:p>
          <a:p>
            <a:r>
              <a:rPr lang="en-US" dirty="0" smtClean="0">
                <a:sym typeface="Symbol"/>
              </a:rPr>
              <a:t>How long does it take light from the Sun to reach Voyager?  Answer in minutes.</a:t>
            </a:r>
          </a:p>
          <a:p>
            <a:pPr marL="0" indent="0">
              <a:buNone/>
            </a:pPr>
            <a:r>
              <a:rPr lang="en-US" dirty="0" smtClean="0">
                <a:sym typeface="Symbol"/>
              </a:rPr>
              <a:t>Radio signals move at the same speed as light.  Assume the Earth is between Voyager and the Sun, a distance of 150 million km from the Sun.</a:t>
            </a:r>
          </a:p>
          <a:p>
            <a:r>
              <a:rPr lang="en-US" dirty="0">
                <a:sym typeface="Symbol"/>
              </a:rPr>
              <a:t>How long does it take </a:t>
            </a:r>
            <a:r>
              <a:rPr lang="en-US" dirty="0" smtClean="0">
                <a:sym typeface="Symbol"/>
              </a:rPr>
              <a:t>radio signals from Voyager </a:t>
            </a:r>
            <a:r>
              <a:rPr lang="en-US" dirty="0">
                <a:sym typeface="Symbol"/>
              </a:rPr>
              <a:t>to reach </a:t>
            </a:r>
            <a:r>
              <a:rPr lang="en-US" dirty="0" smtClean="0">
                <a:sym typeface="Symbol"/>
              </a:rPr>
              <a:t>Earth?  </a:t>
            </a:r>
            <a:r>
              <a:rPr lang="en-US" dirty="0">
                <a:sym typeface="Symbol"/>
              </a:rPr>
              <a:t>Answer in minutes.</a:t>
            </a:r>
          </a:p>
          <a:p>
            <a:endParaRPr lang="en-US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91404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Simply knowing the units and dimensions of a physics problem tells a scientist a GREAT DEAL about the answer.</a:t>
            </a:r>
          </a:p>
          <a:p>
            <a:endParaRPr lang="en-US" dirty="0"/>
          </a:p>
          <a:p>
            <a:r>
              <a:rPr lang="en-US" dirty="0" smtClean="0"/>
              <a:t>Quantities must be </a:t>
            </a:r>
            <a:r>
              <a:rPr lang="en-US" i="1" dirty="0" smtClean="0"/>
              <a:t>dimensionally consistent.</a:t>
            </a:r>
            <a:r>
              <a:rPr lang="en-US" dirty="0" smtClean="0"/>
              <a:t>  If you want to know the mass of an object, the answer won’t have units of centimeters.  </a:t>
            </a:r>
          </a:p>
          <a:p>
            <a:pPr marL="0" indent="0" algn="ctr">
              <a:buNone/>
            </a:pPr>
            <a:r>
              <a:rPr lang="en-US" dirty="0" smtClean="0"/>
              <a:t>Just that much knowledge is powerful.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70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30.0 feet minus 3.0 feet?</a:t>
            </a:r>
          </a:p>
          <a:p>
            <a:pPr marL="0" indent="0" algn="ctr">
              <a:buNone/>
            </a:pPr>
            <a:r>
              <a:rPr lang="en-US" dirty="0" smtClean="0"/>
              <a:t>27.0 feet</a:t>
            </a:r>
          </a:p>
          <a:p>
            <a:r>
              <a:rPr lang="en-US" dirty="0" smtClean="0"/>
              <a:t>What is 3.0 feet minus 3.0 inches?</a:t>
            </a:r>
          </a:p>
          <a:p>
            <a:pPr marL="0" indent="0" algn="ctr">
              <a:buNone/>
            </a:pPr>
            <a:r>
              <a:rPr lang="en-US" dirty="0" smtClean="0"/>
              <a:t>36 inches – 3.0 inches = 33 inches</a:t>
            </a:r>
          </a:p>
          <a:p>
            <a:r>
              <a:rPr lang="en-US" dirty="0" smtClean="0"/>
              <a:t>What is 3.0 feet minus 3.0 gallons?</a:t>
            </a:r>
          </a:p>
          <a:p>
            <a:pPr marL="0" indent="0" algn="ctr">
              <a:buNone/>
            </a:pPr>
            <a:r>
              <a:rPr lang="en-US" dirty="0" smtClean="0"/>
              <a:t>Well???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are hired by a Hollywood stunt company to build a cushion for stunt men to land on after a fall.  You don’t want the impact force to exceed 2000 </a:t>
            </a:r>
            <a:r>
              <a:rPr lang="en-US" dirty="0" err="1" smtClean="0"/>
              <a:t>lbs</a:t>
            </a:r>
            <a:r>
              <a:rPr lang="en-US" dirty="0" smtClean="0"/>
              <a:t> (8000 </a:t>
            </a:r>
            <a:r>
              <a:rPr lang="en-US" dirty="0" err="1" smtClean="0"/>
              <a:t>newtons</a:t>
            </a:r>
            <a:r>
              <a:rPr lang="en-US" dirty="0" smtClean="0"/>
              <a:t>).  A 70 kg stuntman will hit the cushion at a speed of 20 m/s.  1 newton is the same as 1 kg m/s</a:t>
            </a:r>
            <a:r>
              <a:rPr lang="en-US" baseline="30000" dirty="0" smtClean="0"/>
              <a:t>2</a:t>
            </a:r>
            <a:r>
              <a:rPr lang="en-US" dirty="0" smtClean="0"/>
              <a:t>.  </a:t>
            </a:r>
            <a:r>
              <a:rPr lang="en-US" dirty="0"/>
              <a:t>R</a:t>
            </a:r>
            <a:r>
              <a:rPr lang="en-US" dirty="0" smtClean="0"/>
              <a:t>oughly how thick does the cushion need to be? </a:t>
            </a:r>
          </a:p>
          <a:p>
            <a:pPr marL="0" indent="0">
              <a:buNone/>
            </a:pPr>
            <a:r>
              <a:rPr lang="en-US" dirty="0" smtClean="0"/>
              <a:t>HUGE HINT:  Your answer has to be a length.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0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scientists measure things?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924800" cy="2667000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/>
              <a:t>I</a:t>
            </a:r>
            <a:r>
              <a:rPr lang="en-US" dirty="0" smtClean="0"/>
              <a:t>t’s so much fun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They’re paid millions to do it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It makes them feel superior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It is difficult to make predictions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9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82000" cy="452596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800" dirty="0" smtClean="0"/>
                  <a:t>Gravity gets stronger as objects get closer.  The Planck length is the distance at which gravity can have a </a:t>
                </a:r>
                <a:r>
                  <a:rPr lang="en-US" sz="2800" dirty="0" err="1" smtClean="0"/>
                  <a:t>sizble</a:t>
                </a:r>
                <a:r>
                  <a:rPr lang="en-US" sz="2800" dirty="0" smtClean="0"/>
                  <a:t> effect on electrical phenomena, with signals moving at the speed of light.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The strength of gravity is given by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𝐺</m:t>
                    </m:r>
                    <m:r>
                      <a:rPr lang="en-US" sz="2400" b="0" i="1" smtClean="0">
                        <a:latin typeface="Cambria Math"/>
                      </a:rPr>
                      <m:t>=6.7×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−11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𝑘𝑔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sz="24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400" dirty="0" smtClean="0"/>
                  <a:t>Quantum effects are limited by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h</m:t>
                    </m:r>
                    <m:r>
                      <a:rPr lang="en-US" sz="2400" b="0" i="1" smtClean="0">
                        <a:latin typeface="Cambria Math"/>
                      </a:rPr>
                      <m:t>=6.6×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−34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𝑘𝑔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𝑠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The speed of light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3.0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sup>
                    </m:sSup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sz="24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How big or small is the Planck length?</a:t>
                </a:r>
              </a:p>
              <a:p>
                <a:pPr marL="0" indent="0">
                  <a:buNone/>
                </a:pPr>
                <a:r>
                  <a:rPr lang="en-US" dirty="0" smtClean="0"/>
                  <a:t>HUGE HINT:  Your answer has to be a length.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82000" cy="4525963"/>
              </a:xfrm>
              <a:blipFill rotWithShape="1">
                <a:blip r:embed="rId2"/>
                <a:stretch>
                  <a:fillRect l="-1818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790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657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Dimensional analysis is the single most powerful tool available to scientists and engineers.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Learn to use it.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And use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9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science works</a:t>
            </a:r>
            <a:endParaRPr lang="en-US" dirty="0"/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2819400" y="37338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13894" y="3505200"/>
            <a:ext cx="2667000" cy="2133600"/>
            <a:chOff x="480" y="2256"/>
            <a:chExt cx="1680" cy="1344"/>
          </a:xfrm>
        </p:grpSpPr>
        <p:sp>
          <p:nvSpPr>
            <p:cNvPr id="6" name="Oval 27"/>
            <p:cNvSpPr>
              <a:spLocks noChangeArrowheads="1"/>
            </p:cNvSpPr>
            <p:nvPr/>
          </p:nvSpPr>
          <p:spPr bwMode="auto">
            <a:xfrm>
              <a:off x="480" y="2256"/>
              <a:ext cx="1680" cy="1344"/>
            </a:xfrm>
            <a:prstGeom prst="ellipse">
              <a:avLst/>
            </a:prstGeom>
            <a:solidFill>
              <a:srgbClr val="FF6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30"/>
            <p:cNvSpPr txBox="1">
              <a:spLocks noChangeArrowheads="1"/>
            </p:cNvSpPr>
            <p:nvPr/>
          </p:nvSpPr>
          <p:spPr bwMode="auto">
            <a:xfrm>
              <a:off x="720" y="2669"/>
              <a:ext cx="1200" cy="596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Mental Model</a:t>
              </a: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3543300" y="4138613"/>
            <a:ext cx="1752600" cy="990600"/>
            <a:chOff x="2448" y="2640"/>
            <a:chExt cx="1104" cy="624"/>
          </a:xfrm>
        </p:grpSpPr>
        <p:sp>
          <p:nvSpPr>
            <p:cNvPr id="9" name="AutoShape 32"/>
            <p:cNvSpPr>
              <a:spLocks noChangeArrowheads="1"/>
            </p:cNvSpPr>
            <p:nvPr/>
          </p:nvSpPr>
          <p:spPr bwMode="auto">
            <a:xfrm>
              <a:off x="2448" y="2640"/>
              <a:ext cx="1104" cy="624"/>
            </a:xfrm>
            <a:prstGeom prst="leftArrow">
              <a:avLst>
                <a:gd name="adj1" fmla="val 50000"/>
                <a:gd name="adj2" fmla="val 44231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33"/>
            <p:cNvSpPr txBox="1">
              <a:spLocks noChangeArrowheads="1"/>
            </p:cNvSpPr>
            <p:nvPr/>
          </p:nvSpPr>
          <p:spPr bwMode="auto">
            <a:xfrm>
              <a:off x="2784" y="2838"/>
              <a:ext cx="67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</a:rPr>
                <a:t>Idea</a:t>
              </a:r>
            </a:p>
          </p:txBody>
        </p:sp>
      </p:grpSp>
      <p:grpSp>
        <p:nvGrpSpPr>
          <p:cNvPr id="11" name="Group 47"/>
          <p:cNvGrpSpPr>
            <a:grpSpLocks/>
          </p:cNvGrpSpPr>
          <p:nvPr/>
        </p:nvGrpSpPr>
        <p:grpSpPr bwMode="auto">
          <a:xfrm>
            <a:off x="957263" y="1828800"/>
            <a:ext cx="8186737" cy="1371600"/>
            <a:chOff x="703" y="1296"/>
            <a:chExt cx="4961" cy="672"/>
          </a:xfrm>
        </p:grpSpPr>
        <p:sp>
          <p:nvSpPr>
            <p:cNvPr id="12" name="AutoShape 48"/>
            <p:cNvSpPr>
              <a:spLocks noChangeArrowheads="1"/>
            </p:cNvSpPr>
            <p:nvPr/>
          </p:nvSpPr>
          <p:spPr bwMode="auto">
            <a:xfrm>
              <a:off x="816" y="1296"/>
              <a:ext cx="4848" cy="672"/>
            </a:xfrm>
            <a:prstGeom prst="curvedDownArrow">
              <a:avLst>
                <a:gd name="adj1" fmla="val 144286"/>
                <a:gd name="adj2" fmla="val 288571"/>
                <a:gd name="adj3" fmla="val 3333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49"/>
            <p:cNvSpPr txBox="1">
              <a:spLocks noChangeArrowheads="1"/>
            </p:cNvSpPr>
            <p:nvPr/>
          </p:nvSpPr>
          <p:spPr bwMode="auto">
            <a:xfrm>
              <a:off x="3793" y="1729"/>
              <a:ext cx="1200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bg1"/>
                  </a:solidFill>
                </a:rPr>
                <a:t>Experiment</a:t>
              </a:r>
            </a:p>
          </p:txBody>
        </p:sp>
        <p:sp>
          <p:nvSpPr>
            <p:cNvPr id="14" name="Text Box 50"/>
            <p:cNvSpPr txBox="1">
              <a:spLocks noChangeArrowheads="1"/>
            </p:cNvSpPr>
            <p:nvPr/>
          </p:nvSpPr>
          <p:spPr bwMode="auto">
            <a:xfrm>
              <a:off x="703" y="1744"/>
              <a:ext cx="1200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bg1"/>
                  </a:solidFill>
                </a:rPr>
                <a:t>Prediction</a:t>
              </a:r>
            </a:p>
          </p:txBody>
        </p:sp>
      </p:grpSp>
      <p:grpSp>
        <p:nvGrpSpPr>
          <p:cNvPr id="15" name="Group 23"/>
          <p:cNvGrpSpPr>
            <a:grpSpLocks/>
          </p:cNvGrpSpPr>
          <p:nvPr/>
        </p:nvGrpSpPr>
        <p:grpSpPr bwMode="auto">
          <a:xfrm>
            <a:off x="5604228" y="3337268"/>
            <a:ext cx="2884685" cy="3135737"/>
            <a:chOff x="3895" y="1467"/>
            <a:chExt cx="1829" cy="2115"/>
          </a:xfrm>
        </p:grpSpPr>
        <p:pic>
          <p:nvPicPr>
            <p:cNvPr id="16" name="Picture 20" descr="mag_glass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5" y="1467"/>
              <a:ext cx="1829" cy="1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3993" y="3313"/>
              <a:ext cx="163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dirty="0"/>
                <a:t>Observation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3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Measurements make predictions </a:t>
            </a:r>
            <a:r>
              <a:rPr lang="en-US" b="1" i="1" dirty="0" smtClean="0"/>
              <a:t>testable.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05000"/>
            <a:ext cx="6705600" cy="42211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/>
              <a:t>“If I drop a rock, it will fall.”</a:t>
            </a:r>
          </a:p>
          <a:p>
            <a:endParaRPr lang="en-US" dirty="0"/>
          </a:p>
          <a:p>
            <a:r>
              <a:rPr lang="en-US" dirty="0" smtClean="0"/>
              <a:t>When?</a:t>
            </a:r>
          </a:p>
          <a:p>
            <a:pPr lvl="1"/>
            <a:r>
              <a:rPr lang="en-US" dirty="0" smtClean="0"/>
              <a:t>How long would we have to wait to prove this statement false?</a:t>
            </a:r>
          </a:p>
          <a:p>
            <a:endParaRPr lang="en-US" dirty="0"/>
          </a:p>
          <a:p>
            <a:r>
              <a:rPr lang="en-US" dirty="0" smtClean="0"/>
              <a:t>What is meant by “fall”?</a:t>
            </a:r>
          </a:p>
          <a:p>
            <a:pPr lvl="1"/>
            <a:r>
              <a:rPr lang="en-US" dirty="0" smtClean="0"/>
              <a:t>Is “moving down” the same as “falling”?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93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measure?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We only </a:t>
            </a:r>
            <a:r>
              <a:rPr lang="en-US" b="1" i="1" dirty="0" smtClean="0"/>
              <a:t>need</a:t>
            </a:r>
            <a:r>
              <a:rPr lang="en-US" dirty="0" smtClean="0"/>
              <a:t> to measure three things: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	Length (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smtClean="0"/>
              <a:t>),    Mass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),  and Time (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We could have chosen three other things</a:t>
            </a:r>
            <a:br>
              <a:rPr lang="en-US" dirty="0" smtClean="0"/>
            </a:br>
            <a:r>
              <a:rPr lang="en-US" dirty="0" smtClean="0"/>
              <a:t>     (such as density, velocity, and force)</a:t>
            </a:r>
          </a:p>
          <a:p>
            <a:endParaRPr lang="en-US" dirty="0"/>
          </a:p>
          <a:p>
            <a:r>
              <a:rPr lang="en-US" dirty="0" smtClean="0"/>
              <a:t>Length, Mass, and Time “feel” fundamental</a:t>
            </a:r>
          </a:p>
        </p:txBody>
      </p:sp>
    </p:spTree>
    <p:extLst>
      <p:ext uri="{BB962C8B-B14F-4D97-AF65-F5344CB8AC3E}">
        <p14:creationId xmlns:p14="http://schemas.microsoft.com/office/powerpoint/2010/main" val="107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measure?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We call Mass, Length, and Time  “Dimensions”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This is NOT the same meaning of the word as when we say a square is two-dimensional and a cube is three-dimensional.  When we say a square is two-dimensional, both of those dimensions are dimensions of length. </a:t>
            </a:r>
          </a:p>
        </p:txBody>
      </p:sp>
    </p:spTree>
    <p:extLst>
      <p:ext uri="{BB962C8B-B14F-4D97-AF65-F5344CB8AC3E}">
        <p14:creationId xmlns:p14="http://schemas.microsoft.com/office/powerpoint/2010/main" val="32044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Square brackets indicate we are looking only for dimensions:</a:t>
                </a:r>
              </a:p>
              <a:p>
                <a:endParaRPr lang="en-US" dirty="0"/>
              </a:p>
              <a:p>
                <a:pPr marL="85725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𝑎𝑟𝑒𝑎</m:t>
                          </m:r>
                        </m:e>
                      </m:d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     (</m:t>
                      </m:r>
                      <m:r>
                        <a:rPr lang="en-US" sz="3200" b="0" i="1" smtClean="0">
                          <a:latin typeface="Cambria Math"/>
                        </a:rPr>
                        <m:t>𝑙𝑒𝑛𝑔𝑡h</m:t>
                      </m:r>
                      <m:r>
                        <a:rPr lang="en-US" sz="3200" b="0" i="1" smtClean="0">
                          <a:latin typeface="Cambria Math"/>
                        </a:rPr>
                        <m:t>  ×     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𝑤𝑖𝑑𝑡h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3200" dirty="0" smtClean="0"/>
              </a:p>
              <a:p>
                <a:pPr marL="857250" lvl="2" indent="0">
                  <a:buNone/>
                </a:pPr>
                <a:endParaRPr lang="en-US" sz="3200" dirty="0"/>
              </a:p>
              <a:p>
                <a:pPr marL="85725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𝑠𝑝𝑒𝑒𝑑</m:t>
                          </m:r>
                        </m:e>
                      </m:d>
                      <m:r>
                        <a:rPr lang="en-US" sz="3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𝑇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𝐿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3200" i="1">
                          <a:latin typeface="Cambria Math"/>
                        </a:rPr>
                        <m:t>     (</m:t>
                      </m:r>
                      <m:r>
                        <a:rPr lang="en-US" sz="3200" i="1">
                          <a:latin typeface="Cambria Math"/>
                        </a:rPr>
                        <m:t>𝑙𝑒𝑛𝑔𝑡h</m:t>
                      </m:r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÷ 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𝑡𝑖𝑚𝑒</m:t>
                      </m:r>
                      <m:r>
                        <a:rPr lang="en-US" sz="32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  <a:p>
                <a:pPr marL="857250" lvl="2" indent="0">
                  <a:buNone/>
                </a:pPr>
                <a:endParaRPr lang="en-US" sz="3200" dirty="0" smtClean="0"/>
              </a:p>
              <a:p>
                <a:pPr marL="857250" lvl="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048000" y="2895600"/>
            <a:ext cx="49530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00400" y="4191000"/>
            <a:ext cx="55626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4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244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Units are standard “quantities” that we can use to compare amounts of the dimensions.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The SI system of units uses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	meters (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dirty="0" smtClean="0"/>
                  <a:t>)  for  Length (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 smtClean="0"/>
                  <a:t>)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	kilograms (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kg</a:t>
                </a:r>
                <a:r>
                  <a:rPr lang="en-US" dirty="0" smtClean="0"/>
                  <a:t>)  for  Mass (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dirty="0" smtClean="0"/>
                  <a:t>)</a:t>
                </a:r>
                <a:br>
                  <a:rPr lang="en-US" dirty="0" smtClean="0"/>
                </a:br>
                <a:r>
                  <a:rPr lang="en-US" dirty="0" smtClean="0"/>
                  <a:t>	seconds (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dirty="0" smtClean="0"/>
                  <a:t>)  for  Time (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T)</a:t>
                </a:r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Notice!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 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/>
                  <a:t>    (capitalization is important)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24400"/>
              </a:xfrm>
              <a:blipFill rotWithShape="1">
                <a:blip r:embed="rId2"/>
                <a:stretch>
                  <a:fillRect l="-1481" t="-1548" r="-2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45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Converting from one set of units to another can be tricky in complicated situations.</a:t>
            </a:r>
          </a:p>
          <a:p>
            <a:r>
              <a:rPr lang="en-US" dirty="0" smtClean="0"/>
              <a:t>The following are definitions: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 inch = 2.54 cm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100 cm = 1 m  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12 inches = 1 foot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5280 feet = 1 mile      and    1 furlong = 1/8 mile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Ten furlongs is equal to how many meters?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0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987</Words>
  <Application>Microsoft Office PowerPoint</Application>
  <PresentationFormat>On-screen Show (4:3)</PresentationFormat>
  <Paragraphs>129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Measurement &amp; Dimensions</vt:lpstr>
      <vt:lpstr>Why do scientists measure things?</vt:lpstr>
      <vt:lpstr>How science works</vt:lpstr>
      <vt:lpstr>Measurements make predictions testable.</vt:lpstr>
      <vt:lpstr>What to measure?</vt:lpstr>
      <vt:lpstr>What to measure?</vt:lpstr>
      <vt:lpstr>Dimensions</vt:lpstr>
      <vt:lpstr>Units</vt:lpstr>
      <vt:lpstr>Unit conversions</vt:lpstr>
      <vt:lpstr>Unit conversions</vt:lpstr>
      <vt:lpstr>Unit conversions</vt:lpstr>
      <vt:lpstr>Unit conversions</vt:lpstr>
      <vt:lpstr>More unit conversions</vt:lpstr>
      <vt:lpstr>Significant figures</vt:lpstr>
      <vt:lpstr>Pop quiz</vt:lpstr>
      <vt:lpstr>Pop quiz 2</vt:lpstr>
      <vt:lpstr>Dimensional analysis</vt:lpstr>
      <vt:lpstr>Dimensional Consistency</vt:lpstr>
      <vt:lpstr>Dimensional analysis</vt:lpstr>
      <vt:lpstr>Dimensional analysis</vt:lpstr>
      <vt:lpstr>Dimensional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&amp; Dimensions</dc:title>
  <dc:creator>Keith</dc:creator>
  <cp:lastModifiedBy>Keith</cp:lastModifiedBy>
  <cp:revision>29</cp:revision>
  <dcterms:created xsi:type="dcterms:W3CDTF">2012-09-24T02:00:18Z</dcterms:created>
  <dcterms:modified xsi:type="dcterms:W3CDTF">2012-09-26T15:17:16Z</dcterms:modified>
</cp:coreProperties>
</file>