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79" r:id="rId3"/>
    <p:sldId id="258" r:id="rId4"/>
    <p:sldId id="280" r:id="rId5"/>
    <p:sldId id="259" r:id="rId6"/>
    <p:sldId id="260" r:id="rId7"/>
    <p:sldId id="270" r:id="rId8"/>
    <p:sldId id="262" r:id="rId9"/>
    <p:sldId id="271" r:id="rId10"/>
    <p:sldId id="263" r:id="rId11"/>
    <p:sldId id="273" r:id="rId12"/>
    <p:sldId id="264" r:id="rId13"/>
    <p:sldId id="274" r:id="rId14"/>
    <p:sldId id="265" r:id="rId15"/>
    <p:sldId id="275" r:id="rId16"/>
    <p:sldId id="266" r:id="rId17"/>
    <p:sldId id="276" r:id="rId18"/>
    <p:sldId id="261" r:id="rId19"/>
    <p:sldId id="277" r:id="rId20"/>
    <p:sldId id="267" r:id="rId21"/>
    <p:sldId id="278" r:id="rId22"/>
    <p:sldId id="281" r:id="rId23"/>
    <p:sldId id="282" r:id="rId24"/>
    <p:sldId id="283" r:id="rId25"/>
    <p:sldId id="284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7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F80A3-5018-4DA6-853E-C4436F4753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1A8A42-FA8C-49DA-A2C7-32836ADF45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6FC6E-BEB1-4544-8EAB-B9679E914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3E0F-8C3C-4E12-AE4D-5EDE28C6C4C9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563E4-EBF5-43B4-9C98-148FD0809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74FB9-7416-4112-BB38-B2207F1B3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94A8-B7E2-4DCF-A197-E95581441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95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CD30D-09C7-4B3B-85D9-4C0D6A947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0FB915-4BFC-4F81-873F-F50C5965DB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CA0512-7161-4DAC-8DC6-5B56EA469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3E0F-8C3C-4E12-AE4D-5EDE28C6C4C9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22C045-5C14-4036-9075-7B8B7CE40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9C6E9-89AE-4406-87FC-7DCDC7F27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94A8-B7E2-4DCF-A197-E95581441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440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4DA061-0096-4794-8A0F-C70B3D9F94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613D60-5F69-4E28-A673-93BEF1DD3D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7E7EFC-2035-4041-B110-052EA8181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3E0F-8C3C-4E12-AE4D-5EDE28C6C4C9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6421F0-A7C1-4ECE-A7E1-BB531860D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4D6BD6-E6AA-4132-8CC7-5F5CC6110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94A8-B7E2-4DCF-A197-E95581441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557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613B4-B0E4-4095-9BEA-D8604CCA8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7FFB4F-DC7B-46ED-AD90-5FD40992BB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BC2126-9CF7-43BD-B4A1-96372A374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3E0F-8C3C-4E12-AE4D-5EDE28C6C4C9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6B212A-8D14-4588-BEED-E307F41CB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208750-BF92-4F7D-BBF6-BD8F76431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94A8-B7E2-4DCF-A197-E95581441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043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B484A-CE94-4DD4-A633-2318C69A9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4C6CAB-6A2A-4017-816F-703C3EAAC8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CF498E-D0C9-4412-932B-81CDFE854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3E0F-8C3C-4E12-AE4D-5EDE28C6C4C9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0F254-9A8A-462B-BD48-CA9DE4282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14BEF9-F4C8-4B71-9CE4-A0256A415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94A8-B7E2-4DCF-A197-E95581441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517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802E3-0616-433B-9C1C-C962C61C0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9D1B9-6A96-4661-9231-F924098FEB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C68B41-29AA-4130-BBC9-7305C568AC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3C14F1-0A4F-4DCD-9544-1684E42CD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3E0F-8C3C-4E12-AE4D-5EDE28C6C4C9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D14DDD-0354-4BA6-861B-E067AE304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13A507-2D02-445F-A806-A753CA7DE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94A8-B7E2-4DCF-A197-E95581441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591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5A7A7-14B1-4232-A4B7-ED239C1DA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B683A5-AFD9-4FE5-8D3E-21A7DAB3B6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52EB61-4822-4637-A9F2-A2526806E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2A1DF5-51E9-48ED-84B8-8D480751B9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37ABF8-7341-4EF2-A2DC-D6FF89D146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A312EB-525C-4F6D-BA92-53ADA6C7B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3E0F-8C3C-4E12-AE4D-5EDE28C6C4C9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11E7B3-4B53-4A36-AF53-AFCB5C3A5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82984F-4D84-4B35-AB11-C1E39CFBD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94A8-B7E2-4DCF-A197-E95581441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967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DA04B-1DD2-4404-A43D-0D7B0A0DA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8B698C-7897-4E34-8B22-5A2F7D4DE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3E0F-8C3C-4E12-AE4D-5EDE28C6C4C9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DDB06D-C58D-4618-A15A-D76AF7685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AC3534-132F-4A6A-81CF-2C0E2D0C4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94A8-B7E2-4DCF-A197-E95581441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512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DE6A06-0400-4F6A-B536-460842400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3E0F-8C3C-4E12-AE4D-5EDE28C6C4C9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699B86-FD35-4262-B277-1C60546D4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2D12C6-09A1-4549-9B35-4CE0CC362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94A8-B7E2-4DCF-A197-E95581441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163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D9643-A085-4BB7-BCDF-F0130B36C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6AB3F-009F-45EC-BB5C-4535D0B65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958F53-07EA-4A68-BBDB-C85A44FAD0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9C67DB-4E8F-4B6E-8CCA-CFEC41A50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3E0F-8C3C-4E12-AE4D-5EDE28C6C4C9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1ECC7E-8B1A-4902-89C2-275631020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3577F2-ECEB-44B7-A30D-7E08750B5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94A8-B7E2-4DCF-A197-E95581441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66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E7523-6CED-484C-A249-7AFFE9B75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CF0085-63E1-4FB1-B406-179EF86FFB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37135C-3E21-43F5-BC91-5F567E35F2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01975C-70A7-4F0A-8C30-E601766CD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3E0F-8C3C-4E12-AE4D-5EDE28C6C4C9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020956-483E-485E-952B-461F67E5F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A5F928-A859-466D-BCBC-34DB999B5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C94A8-B7E2-4DCF-A197-E95581441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783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328BBD-ECBE-40A3-BB0D-B7B99CF95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5CCF86-4FF9-49CF-9420-9FB8884FDD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F85EA-F50A-4E87-9786-BFDBFB4C8D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53E0F-8C3C-4E12-AE4D-5EDE28C6C4C9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8D8051-C1C4-432D-B867-171394DC4C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9564D4-4B37-46F7-A899-9510589DB2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C94A8-B7E2-4DCF-A197-E95581441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066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6E48D-2E0A-4A4F-988B-A0CADD0D7E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Interference of waves </a:t>
            </a:r>
            <a:br>
              <a:rPr lang="en-US" dirty="0"/>
            </a:br>
            <a:r>
              <a:rPr lang="en-US" dirty="0"/>
              <a:t>from two sources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193919-AAE1-403B-AD34-97F4755279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33520"/>
            <a:ext cx="9144000" cy="1224280"/>
          </a:xfrm>
        </p:spPr>
        <p:txBody>
          <a:bodyPr/>
          <a:lstStyle/>
          <a:p>
            <a:r>
              <a:rPr lang="en-US" sz="3200" dirty="0"/>
              <a:t>Hyperbolas and Asymptotes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574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826991-E27E-4A54-AF31-FBA491D6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Destructive interference</a:t>
            </a:r>
          </a:p>
        </p:txBody>
      </p:sp>
      <p:pic>
        <p:nvPicPr>
          <p:cNvPr id="2" name="Picture Placeholder 1">
            <a:extLst>
              <a:ext uri="{FF2B5EF4-FFF2-40B4-BE49-F238E27FC236}">
                <a16:creationId xmlns:a16="http://schemas.microsoft.com/office/drawing/2014/main" id="{EC272559-F7F6-46E1-8E44-E76AA3B4A87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919" b="3919"/>
          <a:stretch>
            <a:fillRect/>
          </a:stretch>
        </p:blipFill>
        <p:spPr>
          <a:xfrm>
            <a:off x="7419975" y="987425"/>
            <a:ext cx="3935413" cy="4873625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3334D92-D6B2-4777-8DDD-E37695796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627687" cy="381158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11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826991-E27E-4A54-AF31-FBA491D6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Show both</a:t>
            </a:r>
          </a:p>
        </p:txBody>
      </p:sp>
      <p:pic>
        <p:nvPicPr>
          <p:cNvPr id="2" name="Picture Placeholder 1">
            <a:extLst>
              <a:ext uri="{FF2B5EF4-FFF2-40B4-BE49-F238E27FC236}">
                <a16:creationId xmlns:a16="http://schemas.microsoft.com/office/drawing/2014/main" id="{EC272559-F7F6-46E1-8E44-E76AA3B4A87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919" b="3919"/>
          <a:stretch>
            <a:fillRect/>
          </a:stretch>
        </p:blipFill>
        <p:spPr>
          <a:xfrm>
            <a:off x="7419975" y="987425"/>
            <a:ext cx="3935413" cy="4873625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3334D92-D6B2-4777-8DDD-E37695796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627687" cy="381158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266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826991-E27E-4A54-AF31-FBA491D6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Constructive and destructive interference</a:t>
            </a:r>
          </a:p>
        </p:txBody>
      </p:sp>
      <p:pic>
        <p:nvPicPr>
          <p:cNvPr id="2" name="Picture Placeholder 1">
            <a:extLst>
              <a:ext uri="{FF2B5EF4-FFF2-40B4-BE49-F238E27FC236}">
                <a16:creationId xmlns:a16="http://schemas.microsoft.com/office/drawing/2014/main" id="{FBF22B41-C276-4C74-8C2F-4C72CB7D4DF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919" b="3919"/>
          <a:stretch>
            <a:fillRect/>
          </a:stretch>
        </p:blipFill>
        <p:spPr>
          <a:xfrm>
            <a:off x="7419975" y="987425"/>
            <a:ext cx="3935413" cy="4873625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3334D92-D6B2-4777-8DDD-E37695796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627687" cy="381158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10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826991-E27E-4A54-AF31-FBA491D6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Constructive and destructive interference</a:t>
            </a:r>
          </a:p>
        </p:txBody>
      </p:sp>
      <p:pic>
        <p:nvPicPr>
          <p:cNvPr id="2" name="Picture Placeholder 1">
            <a:extLst>
              <a:ext uri="{FF2B5EF4-FFF2-40B4-BE49-F238E27FC236}">
                <a16:creationId xmlns:a16="http://schemas.microsoft.com/office/drawing/2014/main" id="{FBF22B41-C276-4C74-8C2F-4C72CB7D4DF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919" b="3919"/>
          <a:stretch>
            <a:fillRect/>
          </a:stretch>
        </p:blipFill>
        <p:spPr>
          <a:xfrm>
            <a:off x="7419975" y="987425"/>
            <a:ext cx="3935413" cy="4873625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3334D92-D6B2-4777-8DDD-E37695796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627687" cy="3811588"/>
          </a:xfrm>
        </p:spPr>
        <p:txBody>
          <a:bodyPr/>
          <a:lstStyle/>
          <a:p>
            <a:endParaRPr lang="en-US" dirty="0"/>
          </a:p>
          <a:p>
            <a:r>
              <a:rPr lang="en-US" sz="2400" dirty="0"/>
              <a:t>The diagram is cluttered</a:t>
            </a:r>
          </a:p>
          <a:p>
            <a:endParaRPr lang="en-US" sz="2400" dirty="0"/>
          </a:p>
          <a:p>
            <a:r>
              <a:rPr lang="en-US" sz="2400" dirty="0"/>
              <a:t>To make the diagram more readable,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hide the waves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leave the lines of interference</a:t>
            </a:r>
          </a:p>
        </p:txBody>
      </p:sp>
    </p:spTree>
    <p:extLst>
      <p:ext uri="{BB962C8B-B14F-4D97-AF65-F5344CB8AC3E}">
        <p14:creationId xmlns:p14="http://schemas.microsoft.com/office/powerpoint/2010/main" val="1752105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826991-E27E-4A54-AF31-FBA491D6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Constructive and destructive interference</a:t>
            </a:r>
          </a:p>
        </p:txBody>
      </p:sp>
      <p:pic>
        <p:nvPicPr>
          <p:cNvPr id="2" name="Picture Placeholder 1">
            <a:extLst>
              <a:ext uri="{FF2B5EF4-FFF2-40B4-BE49-F238E27FC236}">
                <a16:creationId xmlns:a16="http://schemas.microsoft.com/office/drawing/2014/main" id="{335818AA-0A6C-47F3-A601-EC97047DDAD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919" b="3919"/>
          <a:stretch>
            <a:fillRect/>
          </a:stretch>
        </p:blipFill>
        <p:spPr>
          <a:xfrm>
            <a:off x="7419975" y="987425"/>
            <a:ext cx="3935413" cy="4873625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3334D92-D6B2-4777-8DDD-E37695796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627687" cy="381158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122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826991-E27E-4A54-AF31-FBA491D6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Constructive and destructive interference</a:t>
            </a:r>
          </a:p>
        </p:txBody>
      </p:sp>
      <p:pic>
        <p:nvPicPr>
          <p:cNvPr id="2" name="Picture Placeholder 1">
            <a:extLst>
              <a:ext uri="{FF2B5EF4-FFF2-40B4-BE49-F238E27FC236}">
                <a16:creationId xmlns:a16="http://schemas.microsoft.com/office/drawing/2014/main" id="{335818AA-0A6C-47F3-A601-EC97047DDAD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919" b="3919"/>
          <a:stretch>
            <a:fillRect/>
          </a:stretch>
        </p:blipFill>
        <p:spPr>
          <a:xfrm>
            <a:off x="7419975" y="987425"/>
            <a:ext cx="3935413" cy="4873625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3334D92-D6B2-4777-8DDD-E37695796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627687" cy="3811588"/>
          </a:xfrm>
        </p:spPr>
        <p:txBody>
          <a:bodyPr/>
          <a:lstStyle/>
          <a:p>
            <a:endParaRPr lang="en-US" dirty="0"/>
          </a:p>
          <a:p>
            <a:r>
              <a:rPr lang="en-US" sz="2400" dirty="0"/>
              <a:t>To see more of the diagram,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Zoom out</a:t>
            </a:r>
          </a:p>
        </p:txBody>
      </p:sp>
    </p:spTree>
    <p:extLst>
      <p:ext uri="{BB962C8B-B14F-4D97-AF65-F5344CB8AC3E}">
        <p14:creationId xmlns:p14="http://schemas.microsoft.com/office/powerpoint/2010/main" val="2063985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826991-E27E-4A54-AF31-FBA491D6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Constructive and destructive interference</a:t>
            </a:r>
          </a:p>
        </p:txBody>
      </p:sp>
      <p:pic>
        <p:nvPicPr>
          <p:cNvPr id="2" name="Picture Placeholder 1">
            <a:extLst>
              <a:ext uri="{FF2B5EF4-FFF2-40B4-BE49-F238E27FC236}">
                <a16:creationId xmlns:a16="http://schemas.microsoft.com/office/drawing/2014/main" id="{35D33C4C-9B9F-4483-9841-258D5C8886EA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919" b="3919"/>
          <a:stretch>
            <a:fillRect/>
          </a:stretch>
        </p:blipFill>
        <p:spPr>
          <a:xfrm>
            <a:off x="7419975" y="987425"/>
            <a:ext cx="3935413" cy="4873625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3334D92-D6B2-4777-8DDD-E37695796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627687" cy="381158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245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826991-E27E-4A54-AF31-FBA491D6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Constructive and destructive interference</a:t>
            </a:r>
          </a:p>
        </p:txBody>
      </p:sp>
      <p:pic>
        <p:nvPicPr>
          <p:cNvPr id="2" name="Picture Placeholder 1">
            <a:extLst>
              <a:ext uri="{FF2B5EF4-FFF2-40B4-BE49-F238E27FC236}">
                <a16:creationId xmlns:a16="http://schemas.microsoft.com/office/drawing/2014/main" id="{35D33C4C-9B9F-4483-9841-258D5C8886EA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919" b="3919"/>
          <a:stretch>
            <a:fillRect/>
          </a:stretch>
        </p:blipFill>
        <p:spPr>
          <a:xfrm>
            <a:off x="7419975" y="987425"/>
            <a:ext cx="3935413" cy="4873625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3334D92-D6B2-4777-8DDD-E37695796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627687" cy="3811588"/>
          </a:xfrm>
        </p:spPr>
        <p:txBody>
          <a:bodyPr/>
          <a:lstStyle/>
          <a:p>
            <a:endParaRPr lang="en-US" dirty="0"/>
          </a:p>
          <a:p>
            <a:r>
              <a:rPr lang="en-US" sz="2400" dirty="0"/>
              <a:t>The lines of constructive and destructive interference are hyperbolas.</a:t>
            </a:r>
          </a:p>
          <a:p>
            <a:endParaRPr lang="en-US" sz="2400" dirty="0"/>
          </a:p>
          <a:p>
            <a:r>
              <a:rPr lang="en-US" sz="2400" dirty="0"/>
              <a:t>Far from the sources, they look like straight lines (the asymptotes).</a:t>
            </a:r>
          </a:p>
          <a:p>
            <a:endParaRPr lang="en-US" sz="2400" dirty="0"/>
          </a:p>
          <a:p>
            <a:r>
              <a:rPr lang="en-US" sz="2400" dirty="0"/>
              <a:t>To clean up the diagram again, just look at the constructive interference.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149204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826991-E27E-4A54-AF31-FBA491D6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Interference from </a:t>
            </a:r>
            <a:br>
              <a:rPr lang="en-US" dirty="0"/>
            </a:br>
            <a:r>
              <a:rPr lang="en-US" dirty="0"/>
              <a:t>two sources</a:t>
            </a:r>
          </a:p>
        </p:txBody>
      </p:sp>
      <p:pic>
        <p:nvPicPr>
          <p:cNvPr id="2" name="Picture Placeholder 1">
            <a:extLst>
              <a:ext uri="{FF2B5EF4-FFF2-40B4-BE49-F238E27FC236}">
                <a16:creationId xmlns:a16="http://schemas.microsoft.com/office/drawing/2014/main" id="{95C123D7-E238-4DEA-9BBF-93ADB6CB810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919" b="3919"/>
          <a:stretch>
            <a:fillRect/>
          </a:stretch>
        </p:blipFill>
        <p:spPr>
          <a:xfrm>
            <a:off x="7419975" y="987425"/>
            <a:ext cx="3935413" cy="4873625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3334D92-D6B2-4777-8DDD-E37695796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627687" cy="381158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2400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826991-E27E-4A54-AF31-FBA491D6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Interference from </a:t>
            </a:r>
            <a:br>
              <a:rPr lang="en-US" dirty="0"/>
            </a:br>
            <a:r>
              <a:rPr lang="en-US" dirty="0"/>
              <a:t>two sources</a:t>
            </a:r>
          </a:p>
        </p:txBody>
      </p:sp>
      <p:pic>
        <p:nvPicPr>
          <p:cNvPr id="2" name="Picture Placeholder 1">
            <a:extLst>
              <a:ext uri="{FF2B5EF4-FFF2-40B4-BE49-F238E27FC236}">
                <a16:creationId xmlns:a16="http://schemas.microsoft.com/office/drawing/2014/main" id="{95C123D7-E238-4DEA-9BBF-93ADB6CB810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919" b="3919"/>
          <a:stretch>
            <a:fillRect/>
          </a:stretch>
        </p:blipFill>
        <p:spPr>
          <a:xfrm>
            <a:off x="7419975" y="987425"/>
            <a:ext cx="3935413" cy="4873625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3334D92-D6B2-4777-8DDD-E37695796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627687" cy="3811588"/>
          </a:xfrm>
        </p:spPr>
        <p:txBody>
          <a:bodyPr/>
          <a:lstStyle/>
          <a:p>
            <a:endParaRPr lang="en-US" dirty="0"/>
          </a:p>
          <a:p>
            <a:r>
              <a:rPr lang="en-US" sz="2400" dirty="0"/>
              <a:t>The hyperbolas show the </a:t>
            </a:r>
            <a:r>
              <a:rPr lang="en-US" sz="2400" i="1" dirty="0"/>
              <a:t>exact</a:t>
            </a:r>
            <a:r>
              <a:rPr lang="en-US" sz="2400" dirty="0"/>
              <a:t> location of constructive interference.</a:t>
            </a:r>
          </a:p>
          <a:p>
            <a:endParaRPr lang="en-US" sz="2400" dirty="0"/>
          </a:p>
          <a:p>
            <a:r>
              <a:rPr lang="en-US" sz="2400" dirty="0"/>
              <a:t>Far from the sources, the hyperbolas look like straight lines (asymptotes).</a:t>
            </a:r>
          </a:p>
          <a:p>
            <a:endParaRPr lang="en-US" sz="2400" dirty="0"/>
          </a:p>
          <a:p>
            <a:r>
              <a:rPr lang="en-US" sz="2400" dirty="0"/>
              <a:t>How close are they to the asymptotes?</a:t>
            </a:r>
          </a:p>
        </p:txBody>
      </p:sp>
    </p:spTree>
    <p:extLst>
      <p:ext uri="{BB962C8B-B14F-4D97-AF65-F5344CB8AC3E}">
        <p14:creationId xmlns:p14="http://schemas.microsoft.com/office/powerpoint/2010/main" val="1161202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826991-E27E-4A54-AF31-FBA491D6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 with two </a:t>
            </a:r>
            <a:br>
              <a:rPr lang="en-US" dirty="0"/>
            </a:br>
            <a:r>
              <a:rPr lang="en-US" dirty="0"/>
              <a:t>sources of waves</a:t>
            </a:r>
          </a:p>
        </p:txBody>
      </p:sp>
      <p:pic>
        <p:nvPicPr>
          <p:cNvPr id="2" name="Picture Placeholder 1">
            <a:extLst>
              <a:ext uri="{FF2B5EF4-FFF2-40B4-BE49-F238E27FC236}">
                <a16:creationId xmlns:a16="http://schemas.microsoft.com/office/drawing/2014/main" id="{45876F36-7FF1-4AF1-B3FC-822A153A052B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919" b="3919"/>
          <a:stretch>
            <a:fillRect/>
          </a:stretch>
        </p:blipFill>
        <p:spPr>
          <a:xfrm>
            <a:off x="7419975" y="987425"/>
            <a:ext cx="3935413" cy="4873625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3334D92-D6B2-4777-8DDD-E37695796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627687" cy="3811588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733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826991-E27E-4A54-AF31-FBA491D6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Interference from </a:t>
            </a:r>
            <a:br>
              <a:rPr lang="en-US" dirty="0"/>
            </a:br>
            <a:r>
              <a:rPr lang="en-US" dirty="0"/>
              <a:t>two sources</a:t>
            </a:r>
          </a:p>
        </p:txBody>
      </p:sp>
      <p:pic>
        <p:nvPicPr>
          <p:cNvPr id="2" name="Picture Placeholder 1">
            <a:extLst>
              <a:ext uri="{FF2B5EF4-FFF2-40B4-BE49-F238E27FC236}">
                <a16:creationId xmlns:a16="http://schemas.microsoft.com/office/drawing/2014/main" id="{F9057218-3F25-491E-BD23-7516E713034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919" b="3919"/>
          <a:stretch>
            <a:fillRect/>
          </a:stretch>
        </p:blipFill>
        <p:spPr>
          <a:xfrm>
            <a:off x="7419975" y="987425"/>
            <a:ext cx="3935413" cy="4873625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3334D92-D6B2-4777-8DDD-E37695796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627687" cy="381158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922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826991-E27E-4A54-AF31-FBA491D6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Interference from </a:t>
            </a:r>
            <a:br>
              <a:rPr lang="en-US" dirty="0"/>
            </a:br>
            <a:r>
              <a:rPr lang="en-US" dirty="0"/>
              <a:t>two sources</a:t>
            </a:r>
          </a:p>
        </p:txBody>
      </p:sp>
      <p:pic>
        <p:nvPicPr>
          <p:cNvPr id="2" name="Picture Placeholder 1">
            <a:extLst>
              <a:ext uri="{FF2B5EF4-FFF2-40B4-BE49-F238E27FC236}">
                <a16:creationId xmlns:a16="http://schemas.microsoft.com/office/drawing/2014/main" id="{F9057218-3F25-491E-BD23-7516E713034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919" b="3919"/>
          <a:stretch>
            <a:fillRect/>
          </a:stretch>
        </p:blipFill>
        <p:spPr>
          <a:xfrm>
            <a:off x="7419975" y="987425"/>
            <a:ext cx="3935413" cy="4873625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3334D92-D6B2-4777-8DDD-E37695796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627687" cy="3811588"/>
          </a:xfrm>
        </p:spPr>
        <p:txBody>
          <a:bodyPr/>
          <a:lstStyle/>
          <a:p>
            <a:endParaRPr lang="en-US" dirty="0"/>
          </a:p>
          <a:p>
            <a:r>
              <a:rPr lang="en-US" sz="2400" dirty="0"/>
              <a:t>The asymptotes show locations of interference if: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location is not between the sources, and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distance from sources is more than a few wavelengths</a:t>
            </a:r>
          </a:p>
        </p:txBody>
      </p:sp>
    </p:spTree>
    <p:extLst>
      <p:ext uri="{BB962C8B-B14F-4D97-AF65-F5344CB8AC3E}">
        <p14:creationId xmlns:p14="http://schemas.microsoft.com/office/powerpoint/2010/main" val="83002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826991-E27E-4A54-AF31-FBA491D6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Interference from </a:t>
            </a:r>
            <a:br>
              <a:rPr lang="en-US" dirty="0"/>
            </a:br>
            <a:r>
              <a:rPr lang="en-US" dirty="0"/>
              <a:t>two sources</a:t>
            </a:r>
          </a:p>
        </p:txBody>
      </p:sp>
      <p:pic>
        <p:nvPicPr>
          <p:cNvPr id="2" name="Picture Placeholder 1">
            <a:extLst>
              <a:ext uri="{FF2B5EF4-FFF2-40B4-BE49-F238E27FC236}">
                <a16:creationId xmlns:a16="http://schemas.microsoft.com/office/drawing/2014/main" id="{F9057218-3F25-491E-BD23-7516E713034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919" b="3919"/>
          <a:stretch>
            <a:fillRect/>
          </a:stretch>
        </p:blipFill>
        <p:spPr>
          <a:xfrm>
            <a:off x="7419975" y="987425"/>
            <a:ext cx="3935413" cy="487362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 Placeholder 6">
                <a:extLst>
                  <a:ext uri="{FF2B5EF4-FFF2-40B4-BE49-F238E27FC236}">
                    <a16:creationId xmlns:a16="http://schemas.microsoft.com/office/drawing/2014/main" id="{13334D92-D6B2-4777-8DDD-E37695796464}"/>
                  </a:ext>
                </a:extLst>
              </p:cNvPr>
              <p:cNvSpPr>
                <a:spLocks noGrp="1"/>
              </p:cNvSpPr>
              <p:nvPr>
                <p:ph type="body" sz="half" idx="2"/>
              </p:nvPr>
            </p:nvSpPr>
            <p:spPr>
              <a:xfrm>
                <a:off x="839788" y="2057400"/>
                <a:ext cx="5627687" cy="3811588"/>
              </a:xfrm>
            </p:spPr>
            <p:txBody>
              <a:bodyPr/>
              <a:lstStyle/>
              <a:p>
                <a:endParaRPr lang="en-US" dirty="0"/>
              </a:p>
              <a:p>
                <a:r>
                  <a:rPr lang="en-US" sz="2400" dirty="0"/>
                  <a:t>Formula for hyperbolas: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/>
                  <a:t> distance to one source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/>
                  <a:t> distance to the other source</a:t>
                </a:r>
              </a:p>
              <a:p>
                <a:endParaRPr lang="en-US" sz="12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 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2400" dirty="0"/>
                  <a:t> </a:t>
                </a:r>
              </a:p>
              <a:p>
                <a:pPr algn="ctr"/>
                <a:endParaRPr lang="en-US" sz="1200" dirty="0"/>
              </a:p>
              <a:p>
                <a:pPr lvl="1"/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200" dirty="0"/>
                  <a:t>  integer  (constructive interference)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200" dirty="0"/>
                  <a:t>  integer +  ½  (destructive)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sz="2400" dirty="0"/>
              </a:p>
            </p:txBody>
          </p:sp>
        </mc:Choice>
        <mc:Fallback>
          <p:sp>
            <p:nvSpPr>
              <p:cNvPr id="7" name="Text Placeholder 6">
                <a:extLst>
                  <a:ext uri="{FF2B5EF4-FFF2-40B4-BE49-F238E27FC236}">
                    <a16:creationId xmlns:a16="http://schemas.microsoft.com/office/drawing/2014/main" id="{13334D92-D6B2-4777-8DDD-E3769579646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2"/>
              </p:nvPr>
            </p:nvSpPr>
            <p:spPr>
              <a:xfrm>
                <a:off x="839788" y="2057400"/>
                <a:ext cx="5627687" cy="3811588"/>
              </a:xfrm>
              <a:blipFill>
                <a:blip r:embed="rId3"/>
                <a:stretch>
                  <a:fillRect l="-17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3223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826991-E27E-4A54-AF31-FBA491D6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Interference from </a:t>
            </a:r>
            <a:br>
              <a:rPr lang="en-US" dirty="0"/>
            </a:br>
            <a:r>
              <a:rPr lang="en-US" dirty="0"/>
              <a:t>two sources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 Placeholder 6">
                <a:extLst>
                  <a:ext uri="{FF2B5EF4-FFF2-40B4-BE49-F238E27FC236}">
                    <a16:creationId xmlns:a16="http://schemas.microsoft.com/office/drawing/2014/main" id="{13334D92-D6B2-4777-8DDD-E37695796464}"/>
                  </a:ext>
                </a:extLst>
              </p:cNvPr>
              <p:cNvSpPr>
                <a:spLocks noGrp="1"/>
              </p:cNvSpPr>
              <p:nvPr>
                <p:ph type="body" sz="half" idx="2"/>
              </p:nvPr>
            </p:nvSpPr>
            <p:spPr>
              <a:xfrm>
                <a:off x="839788" y="2057400"/>
                <a:ext cx="5627687" cy="3811588"/>
              </a:xfrm>
            </p:spPr>
            <p:txBody>
              <a:bodyPr/>
              <a:lstStyle/>
              <a:p>
                <a:endParaRPr lang="en-US" dirty="0"/>
              </a:p>
              <a:p>
                <a:r>
                  <a:rPr lang="en-US" sz="2400" dirty="0"/>
                  <a:t>Formula for asymptotes: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/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/>
                  <a:t> distance between sources</a:t>
                </a:r>
              </a:p>
              <a:p>
                <a:endParaRPr lang="en-US" sz="12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𝑑</m:t>
                    </m:r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func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2400" dirty="0"/>
                  <a:t> </a:t>
                </a:r>
              </a:p>
              <a:p>
                <a:pPr algn="ctr"/>
                <a:endParaRPr lang="en-US" sz="1200" dirty="0"/>
              </a:p>
              <a:p>
                <a:pPr lvl="1"/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200" dirty="0"/>
                  <a:t>  integer  (constructive interference)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200" dirty="0"/>
                  <a:t>  integer +  ½  (destructive)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sz="2400" dirty="0"/>
              </a:p>
            </p:txBody>
          </p:sp>
        </mc:Choice>
        <mc:Fallback>
          <p:sp>
            <p:nvSpPr>
              <p:cNvPr id="7" name="Text Placeholder 6">
                <a:extLst>
                  <a:ext uri="{FF2B5EF4-FFF2-40B4-BE49-F238E27FC236}">
                    <a16:creationId xmlns:a16="http://schemas.microsoft.com/office/drawing/2014/main" id="{13334D92-D6B2-4777-8DDD-E3769579646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2"/>
              </p:nvPr>
            </p:nvSpPr>
            <p:spPr>
              <a:xfrm>
                <a:off x="839788" y="2057400"/>
                <a:ext cx="5627687" cy="3811588"/>
              </a:xfrm>
              <a:blipFill>
                <a:blip r:embed="rId2"/>
                <a:stretch>
                  <a:fillRect l="-17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>
            <a:extLst>
              <a:ext uri="{FF2B5EF4-FFF2-40B4-BE49-F238E27FC236}">
                <a16:creationId xmlns:a16="http://schemas.microsoft.com/office/drawing/2014/main" id="{597ACD43-D617-4B24-90E4-7BC364C174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1" y="989012"/>
            <a:ext cx="3864292" cy="4946650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D2C704B-C7AC-43C5-8C1B-1CBC229BE819}"/>
              </a:ext>
            </a:extLst>
          </p:cNvPr>
          <p:cNvSpPr/>
          <p:nvPr/>
        </p:nvSpPr>
        <p:spPr>
          <a:xfrm>
            <a:off x="9895840" y="3068320"/>
            <a:ext cx="243840" cy="314960"/>
          </a:xfrm>
          <a:custGeom>
            <a:avLst/>
            <a:gdLst>
              <a:gd name="connsiteX0" fmla="*/ 0 w 243840"/>
              <a:gd name="connsiteY0" fmla="*/ 0 h 314960"/>
              <a:gd name="connsiteX1" fmla="*/ 203200 w 243840"/>
              <a:gd name="connsiteY1" fmla="*/ 121920 h 314960"/>
              <a:gd name="connsiteX2" fmla="*/ 243840 w 243840"/>
              <a:gd name="connsiteY2" fmla="*/ 314960 h 314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3840" h="314960">
                <a:moveTo>
                  <a:pt x="0" y="0"/>
                </a:moveTo>
                <a:cubicBezTo>
                  <a:pt x="81280" y="34713"/>
                  <a:pt x="162560" y="69427"/>
                  <a:pt x="203200" y="121920"/>
                </a:cubicBezTo>
                <a:cubicBezTo>
                  <a:pt x="243840" y="174413"/>
                  <a:pt x="243840" y="244686"/>
                  <a:pt x="243840" y="314960"/>
                </a:cubicBezTo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5F4C853-F8B5-4A00-9A45-67D3005E0634}"/>
              </a:ext>
            </a:extLst>
          </p:cNvPr>
          <p:cNvSpPr txBox="1"/>
          <p:nvPr/>
        </p:nvSpPr>
        <p:spPr>
          <a:xfrm>
            <a:off x="10090627" y="2949277"/>
            <a:ext cx="619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ym typeface="Symbol" panose="05050102010706020507" pitchFamily="18" charset="2"/>
              </a:rPr>
              <a:t></a:t>
            </a:r>
            <a:endParaRPr lang="en-US" sz="2800" i="1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E82619-4F1A-412E-A42A-449616911423}"/>
              </a:ext>
            </a:extLst>
          </p:cNvPr>
          <p:cNvCxnSpPr/>
          <p:nvPr/>
        </p:nvCxnSpPr>
        <p:spPr>
          <a:xfrm>
            <a:off x="8991600" y="2865120"/>
            <a:ext cx="0" cy="1168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23A62D8-B7E7-4CD6-9804-0C3149092311}"/>
              </a:ext>
            </a:extLst>
          </p:cNvPr>
          <p:cNvCxnSpPr/>
          <p:nvPr/>
        </p:nvCxnSpPr>
        <p:spPr>
          <a:xfrm>
            <a:off x="8900160" y="2865120"/>
            <a:ext cx="16256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5A3AB8D-B2D7-42AB-81F7-CE2C9F6D974E}"/>
              </a:ext>
            </a:extLst>
          </p:cNvPr>
          <p:cNvCxnSpPr/>
          <p:nvPr/>
        </p:nvCxnSpPr>
        <p:spPr>
          <a:xfrm>
            <a:off x="8910320" y="4043680"/>
            <a:ext cx="16256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AA3E03A-0E0F-40B8-ADA4-2A64E5F8B81B}"/>
              </a:ext>
            </a:extLst>
          </p:cNvPr>
          <p:cNvSpPr txBox="1"/>
          <p:nvPr/>
        </p:nvSpPr>
        <p:spPr>
          <a:xfrm>
            <a:off x="8509159" y="2969597"/>
            <a:ext cx="619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</a:t>
            </a:r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3884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826991-E27E-4A54-AF31-FBA491D6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Interference from </a:t>
            </a:r>
            <a:br>
              <a:rPr lang="en-US" dirty="0"/>
            </a:br>
            <a:r>
              <a:rPr lang="en-US" dirty="0"/>
              <a:t>two sources</a:t>
            </a:r>
          </a:p>
        </p:txBody>
      </p:sp>
      <p:pic>
        <p:nvPicPr>
          <p:cNvPr id="2" name="Picture Placeholder 1">
            <a:extLst>
              <a:ext uri="{FF2B5EF4-FFF2-40B4-BE49-F238E27FC236}">
                <a16:creationId xmlns:a16="http://schemas.microsoft.com/office/drawing/2014/main" id="{F9057218-3F25-491E-BD23-7516E713034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919" b="3919"/>
          <a:stretch>
            <a:fillRect/>
          </a:stretch>
        </p:blipFill>
        <p:spPr>
          <a:xfrm>
            <a:off x="7419975" y="987425"/>
            <a:ext cx="3935413" cy="4873625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3334D92-D6B2-4777-8DDD-E37695796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627687" cy="381158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852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826991-E27E-4A54-AF31-FBA491D6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Interference from</a:t>
            </a:r>
            <a:br>
              <a:rPr lang="en-US" dirty="0"/>
            </a:br>
            <a:r>
              <a:rPr lang="en-US" dirty="0"/>
              <a:t>two sources</a:t>
            </a:r>
          </a:p>
        </p:txBody>
      </p:sp>
      <p:pic>
        <p:nvPicPr>
          <p:cNvPr id="2" name="Picture Placeholder 1">
            <a:extLst>
              <a:ext uri="{FF2B5EF4-FFF2-40B4-BE49-F238E27FC236}">
                <a16:creationId xmlns:a16="http://schemas.microsoft.com/office/drawing/2014/main" id="{35D33C4C-9B9F-4483-9841-258D5C8886EA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919" b="3919"/>
          <a:stretch>
            <a:fillRect/>
          </a:stretch>
        </p:blipFill>
        <p:spPr>
          <a:xfrm>
            <a:off x="7419975" y="987425"/>
            <a:ext cx="3935413" cy="4873625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3334D92-D6B2-4777-8DDD-E37695796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627687" cy="3811588"/>
          </a:xfrm>
        </p:spPr>
        <p:txBody>
          <a:bodyPr/>
          <a:lstStyle/>
          <a:p>
            <a:endParaRPr lang="en-US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40928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826991-E27E-4A54-AF31-FBA491D6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 with two </a:t>
            </a:r>
            <a:br>
              <a:rPr lang="en-US" dirty="0"/>
            </a:br>
            <a:r>
              <a:rPr lang="en-US" dirty="0"/>
              <a:t>sources of waves</a:t>
            </a:r>
          </a:p>
        </p:txBody>
      </p:sp>
      <p:pic>
        <p:nvPicPr>
          <p:cNvPr id="2" name="Picture Placeholder 1">
            <a:extLst>
              <a:ext uri="{FF2B5EF4-FFF2-40B4-BE49-F238E27FC236}">
                <a16:creationId xmlns:a16="http://schemas.microsoft.com/office/drawing/2014/main" id="{45876F36-7FF1-4AF1-B3FC-822A153A052B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919" b="3919"/>
          <a:stretch>
            <a:fillRect/>
          </a:stretch>
        </p:blipFill>
        <p:spPr>
          <a:xfrm>
            <a:off x="7419975" y="987425"/>
            <a:ext cx="3935413" cy="4873625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3334D92-D6B2-4777-8DDD-E37695796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627687" cy="3811588"/>
          </a:xfrm>
        </p:spPr>
        <p:txBody>
          <a:bodyPr/>
          <a:lstStyle/>
          <a:p>
            <a:endParaRPr lang="en-US" dirty="0"/>
          </a:p>
          <a:p>
            <a:r>
              <a:rPr lang="en-US" sz="2400" dirty="0"/>
              <a:t>The grid in the diagram shows the wavelength of a wave.</a:t>
            </a:r>
          </a:p>
          <a:p>
            <a:endParaRPr lang="en-US" sz="2400" dirty="0"/>
          </a:p>
          <a:p>
            <a:r>
              <a:rPr lang="en-US" sz="2400" dirty="0"/>
              <a:t>For example: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Separation distance = 10 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Wavelength = 3 m</a:t>
            </a:r>
          </a:p>
        </p:txBody>
      </p:sp>
    </p:spTree>
    <p:extLst>
      <p:ext uri="{BB962C8B-B14F-4D97-AF65-F5344CB8AC3E}">
        <p14:creationId xmlns:p14="http://schemas.microsoft.com/office/powerpoint/2010/main" val="1635712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826991-E27E-4A54-AF31-FBA491D6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 with two </a:t>
            </a:r>
            <a:br>
              <a:rPr lang="en-US" dirty="0"/>
            </a:br>
            <a:r>
              <a:rPr lang="en-US" dirty="0"/>
              <a:t>sources of waves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3334D92-D6B2-4777-8DDD-E37695796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627687" cy="3811588"/>
          </a:xfrm>
        </p:spPr>
        <p:txBody>
          <a:bodyPr/>
          <a:lstStyle/>
          <a:p>
            <a:endParaRPr lang="en-US" dirty="0"/>
          </a:p>
          <a:p>
            <a:r>
              <a:rPr lang="en-US" sz="2400" dirty="0"/>
              <a:t>The grid in the diagram shows the wavelength of a wave.</a:t>
            </a:r>
          </a:p>
          <a:p>
            <a:endParaRPr lang="en-US" sz="2400" dirty="0"/>
          </a:p>
          <a:p>
            <a:r>
              <a:rPr lang="en-US" sz="2400" dirty="0"/>
              <a:t>For example: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Separation distance = 10 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Wavelength = 3 m</a:t>
            </a:r>
          </a:p>
        </p:txBody>
      </p:sp>
      <p:pic>
        <p:nvPicPr>
          <p:cNvPr id="8" name="Picture Placeholder 1">
            <a:extLst>
              <a:ext uri="{FF2B5EF4-FFF2-40B4-BE49-F238E27FC236}">
                <a16:creationId xmlns:a16="http://schemas.microsoft.com/office/drawing/2014/main" id="{ECB428C9-D821-432A-B883-C3D26EB9338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919" b="3919"/>
          <a:stretch>
            <a:fillRect/>
          </a:stretch>
        </p:blipFill>
        <p:spPr>
          <a:xfrm>
            <a:off x="7419975" y="987425"/>
            <a:ext cx="3935413" cy="487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583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826991-E27E-4A54-AF31-FBA491D6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 with two </a:t>
            </a:r>
            <a:br>
              <a:rPr lang="en-US" dirty="0"/>
            </a:br>
            <a:r>
              <a:rPr lang="en-US" dirty="0"/>
              <a:t>sources of waves</a:t>
            </a:r>
          </a:p>
        </p:txBody>
      </p:sp>
      <p:pic>
        <p:nvPicPr>
          <p:cNvPr id="2" name="Picture Placeholder 1">
            <a:extLst>
              <a:ext uri="{FF2B5EF4-FFF2-40B4-BE49-F238E27FC236}">
                <a16:creationId xmlns:a16="http://schemas.microsoft.com/office/drawing/2014/main" id="{AF116432-2386-4F0C-91DD-A08686C01635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919" b="3919"/>
          <a:stretch>
            <a:fillRect/>
          </a:stretch>
        </p:blipFill>
        <p:spPr>
          <a:xfrm>
            <a:off x="7419975" y="987425"/>
            <a:ext cx="3935413" cy="4873625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3334D92-D6B2-4777-8DDD-E37695796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627687" cy="3811588"/>
          </a:xfrm>
        </p:spPr>
        <p:txBody>
          <a:bodyPr/>
          <a:lstStyle/>
          <a:p>
            <a:endParaRPr lang="en-US" dirty="0"/>
          </a:p>
          <a:p>
            <a:r>
              <a:rPr lang="en-US" sz="2400" dirty="0"/>
              <a:t>Now add the second set of waves</a:t>
            </a:r>
          </a:p>
        </p:txBody>
      </p:sp>
    </p:spTree>
    <p:extLst>
      <p:ext uri="{BB962C8B-B14F-4D97-AF65-F5344CB8AC3E}">
        <p14:creationId xmlns:p14="http://schemas.microsoft.com/office/powerpoint/2010/main" val="3380590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826991-E27E-4A54-AF31-FBA491D6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 with two </a:t>
            </a:r>
            <a:br>
              <a:rPr lang="en-US" dirty="0"/>
            </a:br>
            <a:r>
              <a:rPr lang="en-US" dirty="0"/>
              <a:t>sources of waves</a:t>
            </a:r>
          </a:p>
        </p:txBody>
      </p:sp>
      <p:pic>
        <p:nvPicPr>
          <p:cNvPr id="2" name="Picture Placeholder 1">
            <a:extLst>
              <a:ext uri="{FF2B5EF4-FFF2-40B4-BE49-F238E27FC236}">
                <a16:creationId xmlns:a16="http://schemas.microsoft.com/office/drawing/2014/main" id="{5D01FCF4-31C0-4FCA-97E2-F8B2B0B30E1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919" b="3919"/>
          <a:stretch>
            <a:fillRect/>
          </a:stretch>
        </p:blipFill>
        <p:spPr>
          <a:xfrm>
            <a:off x="7419975" y="987425"/>
            <a:ext cx="3935413" cy="4873625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3334D92-D6B2-4777-8DDD-E37695796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627687" cy="381158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643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826991-E27E-4A54-AF31-FBA491D6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Constructive interference</a:t>
            </a:r>
          </a:p>
        </p:txBody>
      </p:sp>
      <p:pic>
        <p:nvPicPr>
          <p:cNvPr id="2" name="Picture Placeholder 1">
            <a:extLst>
              <a:ext uri="{FF2B5EF4-FFF2-40B4-BE49-F238E27FC236}">
                <a16:creationId xmlns:a16="http://schemas.microsoft.com/office/drawing/2014/main" id="{5D01FCF4-31C0-4FCA-97E2-F8B2B0B30E1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919" b="3919"/>
          <a:stretch>
            <a:fillRect/>
          </a:stretch>
        </p:blipFill>
        <p:spPr>
          <a:xfrm>
            <a:off x="7419975" y="987425"/>
            <a:ext cx="3935413" cy="4873625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3334D92-D6B2-4777-8DDD-E37695796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627687" cy="3811588"/>
          </a:xfrm>
        </p:spPr>
        <p:txBody>
          <a:bodyPr/>
          <a:lstStyle/>
          <a:p>
            <a:endParaRPr lang="en-US" dirty="0"/>
          </a:p>
          <a:p>
            <a:r>
              <a:rPr lang="en-US" sz="2400" dirty="0"/>
              <a:t>Find the locations of </a:t>
            </a:r>
          </a:p>
          <a:p>
            <a:r>
              <a:rPr lang="en-US" sz="2400" dirty="0"/>
              <a:t>constructive interference</a:t>
            </a:r>
          </a:p>
        </p:txBody>
      </p:sp>
    </p:spTree>
    <p:extLst>
      <p:ext uri="{BB962C8B-B14F-4D97-AF65-F5344CB8AC3E}">
        <p14:creationId xmlns:p14="http://schemas.microsoft.com/office/powerpoint/2010/main" val="552239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826991-E27E-4A54-AF31-FBA491D6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Constructive interference</a:t>
            </a:r>
          </a:p>
        </p:txBody>
      </p:sp>
      <p:pic>
        <p:nvPicPr>
          <p:cNvPr id="2" name="Picture Placeholder 1">
            <a:extLst>
              <a:ext uri="{FF2B5EF4-FFF2-40B4-BE49-F238E27FC236}">
                <a16:creationId xmlns:a16="http://schemas.microsoft.com/office/drawing/2014/main" id="{7425EA5B-052D-40E0-B142-A9647897DD50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919" b="3919"/>
          <a:stretch>
            <a:fillRect/>
          </a:stretch>
        </p:blipFill>
        <p:spPr>
          <a:xfrm>
            <a:off x="7419975" y="987425"/>
            <a:ext cx="3935413" cy="4873625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3334D92-D6B2-4777-8DDD-E37695796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627687" cy="381158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384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826991-E27E-4A54-AF31-FBA491D6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Destructive interference</a:t>
            </a:r>
          </a:p>
        </p:txBody>
      </p:sp>
      <p:pic>
        <p:nvPicPr>
          <p:cNvPr id="2" name="Picture Placeholder 1">
            <a:extLst>
              <a:ext uri="{FF2B5EF4-FFF2-40B4-BE49-F238E27FC236}">
                <a16:creationId xmlns:a16="http://schemas.microsoft.com/office/drawing/2014/main" id="{5D01FCF4-31C0-4FCA-97E2-F8B2B0B30E1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919" b="3919"/>
          <a:stretch>
            <a:fillRect/>
          </a:stretch>
        </p:blipFill>
        <p:spPr>
          <a:xfrm>
            <a:off x="7419975" y="987425"/>
            <a:ext cx="3935413" cy="4873625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3334D92-D6B2-4777-8DDD-E37695796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627687" cy="3811588"/>
          </a:xfrm>
        </p:spPr>
        <p:txBody>
          <a:bodyPr/>
          <a:lstStyle/>
          <a:p>
            <a:endParaRPr lang="en-US" dirty="0"/>
          </a:p>
          <a:p>
            <a:r>
              <a:rPr lang="en-US" sz="2400" dirty="0"/>
              <a:t>Find the locations of </a:t>
            </a:r>
          </a:p>
          <a:p>
            <a:r>
              <a:rPr lang="en-US" sz="2400" dirty="0"/>
              <a:t>destructive interference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5125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330</Words>
  <Application>Microsoft Office PowerPoint</Application>
  <PresentationFormat>Widescreen</PresentationFormat>
  <Paragraphs>92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Cambria Math</vt:lpstr>
      <vt:lpstr>Times New Roman</vt:lpstr>
      <vt:lpstr>Office Theme</vt:lpstr>
      <vt:lpstr>Interference of waves  from two sources</vt:lpstr>
      <vt:lpstr>Start with two  sources of waves</vt:lpstr>
      <vt:lpstr>Start with two  sources of waves</vt:lpstr>
      <vt:lpstr>Start with two  sources of waves</vt:lpstr>
      <vt:lpstr>Start with two  sources of waves</vt:lpstr>
      <vt:lpstr>Start with two  sources of waves</vt:lpstr>
      <vt:lpstr>Constructive interference</vt:lpstr>
      <vt:lpstr>Constructive interference</vt:lpstr>
      <vt:lpstr>Destructive interference</vt:lpstr>
      <vt:lpstr>Destructive interference</vt:lpstr>
      <vt:lpstr>Show both</vt:lpstr>
      <vt:lpstr>Constructive and destructive interference</vt:lpstr>
      <vt:lpstr>Constructive and destructive interference</vt:lpstr>
      <vt:lpstr>Constructive and destructive interference</vt:lpstr>
      <vt:lpstr>Constructive and destructive interference</vt:lpstr>
      <vt:lpstr>Constructive and destructive interference</vt:lpstr>
      <vt:lpstr>Constructive and destructive interference</vt:lpstr>
      <vt:lpstr>Interference from  two sources</vt:lpstr>
      <vt:lpstr>Interference from  two sources</vt:lpstr>
      <vt:lpstr>Interference from  two sources</vt:lpstr>
      <vt:lpstr>Interference from  two sources</vt:lpstr>
      <vt:lpstr>Interference from  two sources</vt:lpstr>
      <vt:lpstr>Interference from  two sources</vt:lpstr>
      <vt:lpstr>Interference from  two sources</vt:lpstr>
      <vt:lpstr>Interference from two 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Clay</dc:creator>
  <cp:lastModifiedBy>Keith Clay</cp:lastModifiedBy>
  <cp:revision>9</cp:revision>
  <dcterms:created xsi:type="dcterms:W3CDTF">2019-01-28T13:21:11Z</dcterms:created>
  <dcterms:modified xsi:type="dcterms:W3CDTF">2019-01-28T14:20:57Z</dcterms:modified>
</cp:coreProperties>
</file>