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2"/>
  </p:handoutMasterIdLst>
  <p:sldIdLst>
    <p:sldId id="256" r:id="rId2"/>
    <p:sldId id="317" r:id="rId3"/>
    <p:sldId id="297" r:id="rId4"/>
    <p:sldId id="299" r:id="rId5"/>
    <p:sldId id="300" r:id="rId6"/>
    <p:sldId id="301" r:id="rId7"/>
    <p:sldId id="303" r:id="rId8"/>
    <p:sldId id="304" r:id="rId9"/>
    <p:sldId id="307" r:id="rId10"/>
    <p:sldId id="305" r:id="rId11"/>
    <p:sldId id="308" r:id="rId12"/>
    <p:sldId id="306" r:id="rId13"/>
    <p:sldId id="309" r:id="rId14"/>
    <p:sldId id="310" r:id="rId15"/>
    <p:sldId id="311" r:id="rId16"/>
    <p:sldId id="312" r:id="rId17"/>
    <p:sldId id="313" r:id="rId18"/>
    <p:sldId id="259" r:id="rId19"/>
    <p:sldId id="260" r:id="rId20"/>
    <p:sldId id="261" r:id="rId21"/>
    <p:sldId id="262" r:id="rId22"/>
    <p:sldId id="269" r:id="rId23"/>
    <p:sldId id="263" r:id="rId24"/>
    <p:sldId id="314" r:id="rId25"/>
    <p:sldId id="264" r:id="rId26"/>
    <p:sldId id="265" r:id="rId27"/>
    <p:sldId id="266" r:id="rId28"/>
    <p:sldId id="267" r:id="rId29"/>
    <p:sldId id="268" r:id="rId30"/>
    <p:sldId id="270" r:id="rId31"/>
    <p:sldId id="315" r:id="rId32"/>
    <p:sldId id="272" r:id="rId33"/>
    <p:sldId id="273" r:id="rId34"/>
    <p:sldId id="275" r:id="rId35"/>
    <p:sldId id="274" r:id="rId36"/>
    <p:sldId id="276" r:id="rId37"/>
    <p:sldId id="277" r:id="rId38"/>
    <p:sldId id="281" r:id="rId39"/>
    <p:sldId id="284" r:id="rId40"/>
    <p:sldId id="292" r:id="rId41"/>
    <p:sldId id="316" r:id="rId42"/>
    <p:sldId id="282" r:id="rId43"/>
    <p:sldId id="293" r:id="rId44"/>
    <p:sldId id="285" r:id="rId45"/>
    <p:sldId id="286" r:id="rId46"/>
    <p:sldId id="291" r:id="rId47"/>
    <p:sldId id="287" r:id="rId48"/>
    <p:sldId id="296" r:id="rId49"/>
    <p:sldId id="294" r:id="rId50"/>
    <p:sldId id="279" r:id="rId5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24" autoAdjust="0"/>
    <p:restoredTop sz="94660"/>
  </p:normalViewPr>
  <p:slideViewPr>
    <p:cSldViewPr snapToGrid="0">
      <p:cViewPr>
        <p:scale>
          <a:sx n="63" d="100"/>
          <a:sy n="63" d="100"/>
        </p:scale>
        <p:origin x="-636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5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b="1">
                <a:solidFill>
                  <a:schemeClr val="tx1"/>
                </a:solidFill>
              </a:rPr>
              <a:t>Entry Level</a:t>
            </a:r>
            <a:r>
              <a:rPr lang="en-US" sz="2400" b="1" baseline="0">
                <a:solidFill>
                  <a:schemeClr val="tx1"/>
                </a:solidFill>
              </a:rPr>
              <a:t> Lab Science classes</a:t>
            </a:r>
            <a:endParaRPr lang="en-US" sz="2400" b="1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5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FF9797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Sheet1!$C$3:$C$6</c:f>
              <c:strCache>
                <c:ptCount val="4"/>
                <c:pt idx="0">
                  <c:v>Earth Science</c:v>
                </c:pt>
                <c:pt idx="1">
                  <c:v>Astro 101</c:v>
                </c:pt>
                <c:pt idx="2">
                  <c:v>Phys 110</c:v>
                </c:pt>
                <c:pt idx="3">
                  <c:v>Bio 101</c:v>
                </c:pt>
              </c:strCache>
            </c:strRef>
          </c:cat>
          <c:val>
            <c:numRef>
              <c:f>Sheet1!$D$3:$D$6</c:f>
              <c:numCache>
                <c:formatCode>General</c:formatCode>
                <c:ptCount val="4"/>
                <c:pt idx="0">
                  <c:v>11</c:v>
                </c:pt>
                <c:pt idx="1">
                  <c:v>4</c:v>
                </c:pt>
                <c:pt idx="2">
                  <c:v>3</c:v>
                </c:pt>
                <c:pt idx="3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b="1">
                <a:solidFill>
                  <a:schemeClr val="tx1"/>
                </a:solidFill>
              </a:rPr>
              <a:t>Entry Level</a:t>
            </a:r>
            <a:r>
              <a:rPr lang="en-US" sz="2400" b="1" baseline="0">
                <a:solidFill>
                  <a:schemeClr val="tx1"/>
                </a:solidFill>
              </a:rPr>
              <a:t> Lab Science classes</a:t>
            </a:r>
            <a:endParaRPr lang="en-US" sz="2400" b="1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5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FF9797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Sheet1!$C$3:$C$6</c:f>
              <c:strCache>
                <c:ptCount val="4"/>
                <c:pt idx="0">
                  <c:v>Earth Science</c:v>
                </c:pt>
                <c:pt idx="1">
                  <c:v>Astro 101</c:v>
                </c:pt>
                <c:pt idx="2">
                  <c:v>Phys 110</c:v>
                </c:pt>
                <c:pt idx="3">
                  <c:v>Bio 101</c:v>
                </c:pt>
              </c:strCache>
            </c:strRef>
          </c:cat>
          <c:val>
            <c:numRef>
              <c:f>Sheet1!$D$3:$D$6</c:f>
              <c:numCache>
                <c:formatCode>General</c:formatCode>
                <c:ptCount val="4"/>
                <c:pt idx="0">
                  <c:v>11</c:v>
                </c:pt>
                <c:pt idx="1">
                  <c:v>4</c:v>
                </c:pt>
                <c:pt idx="2">
                  <c:v>3</c:v>
                </c:pt>
                <c:pt idx="3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00137B-0FB6-4979-8640-7655DCB0A857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F7C48-F2A6-4E98-8320-F57966DBA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8501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2C1F9-6901-4270-8845-0039B9ED820C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4AEE0-C7C9-40E2-A90F-3DD3E2CBC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8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2C1F9-6901-4270-8845-0039B9ED820C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4AEE0-C7C9-40E2-A90F-3DD3E2CBC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512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2C1F9-6901-4270-8845-0039B9ED820C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4AEE0-C7C9-40E2-A90F-3DD3E2CBC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838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2C1F9-6901-4270-8845-0039B9ED820C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4AEE0-C7C9-40E2-A90F-3DD3E2CBC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506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2C1F9-6901-4270-8845-0039B9ED820C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4AEE0-C7C9-40E2-A90F-3DD3E2CBC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431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2C1F9-6901-4270-8845-0039B9ED820C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4AEE0-C7C9-40E2-A90F-3DD3E2CBC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601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2C1F9-6901-4270-8845-0039B9ED820C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4AEE0-C7C9-40E2-A90F-3DD3E2CBC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42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2C1F9-6901-4270-8845-0039B9ED820C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4AEE0-C7C9-40E2-A90F-3DD3E2CBC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4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2C1F9-6901-4270-8845-0039B9ED820C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4AEE0-C7C9-40E2-A90F-3DD3E2CBC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96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2C1F9-6901-4270-8845-0039B9ED820C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4AEE0-C7C9-40E2-A90F-3DD3E2CBC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736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2C1F9-6901-4270-8845-0039B9ED820C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4AEE0-C7C9-40E2-A90F-3DD3E2CBC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674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2C1F9-6901-4270-8845-0039B9ED820C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4AEE0-C7C9-40E2-A90F-3DD3E2CBC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046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EARTH SCIENCE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Response to Prioritization Ranking</a:t>
            </a:r>
            <a:br>
              <a:rPr lang="en-US" dirty="0" smtClean="0"/>
            </a:br>
            <a:r>
              <a:rPr lang="en-US" dirty="0" smtClean="0"/>
              <a:t>April 8,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673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EARTH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0301"/>
            <a:ext cx="10515600" cy="50959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All told, Earth Science received low-</a:t>
            </a:r>
            <a:r>
              <a:rPr lang="en-US" dirty="0" err="1" smtClean="0"/>
              <a:t>ish</a:t>
            </a:r>
            <a:r>
              <a:rPr lang="en-US" dirty="0" smtClean="0"/>
              <a:t> ratings in four categories</a:t>
            </a:r>
          </a:p>
          <a:p>
            <a:pPr marL="0" indent="0">
              <a:buNone/>
            </a:pPr>
            <a:r>
              <a:rPr lang="en-US" sz="1200" dirty="0" smtClean="0"/>
              <a:t>.</a:t>
            </a:r>
          </a:p>
          <a:p>
            <a:pPr lvl="1"/>
            <a:r>
              <a:rPr lang="en-US" sz="2800" b="1" dirty="0"/>
              <a:t>1B1 – Increasing Student Access - 2 </a:t>
            </a:r>
          </a:p>
          <a:p>
            <a:pPr lvl="1"/>
            <a:r>
              <a:rPr lang="en-US" sz="2800" b="1" dirty="0"/>
              <a:t>5C2 – Student Progression Through Course Sequence - 1 </a:t>
            </a:r>
          </a:p>
          <a:p>
            <a:pPr lvl="1"/>
            <a:r>
              <a:rPr lang="en-US" sz="2800" dirty="0" smtClean="0">
                <a:solidFill>
                  <a:schemeClr val="bg1"/>
                </a:solidFill>
              </a:rPr>
              <a:t>2B1 </a:t>
            </a:r>
            <a:r>
              <a:rPr lang="en-US" sz="2800" dirty="0">
                <a:solidFill>
                  <a:schemeClr val="bg1"/>
                </a:solidFill>
              </a:rPr>
              <a:t>– Community Demand for Courses and Training - 3 </a:t>
            </a:r>
          </a:p>
          <a:p>
            <a:pPr lvl="1"/>
            <a:r>
              <a:rPr lang="en-US" sz="2800" b="1" dirty="0"/>
              <a:t>3 – Interdependency for Program - 2 </a:t>
            </a:r>
          </a:p>
          <a:p>
            <a:pPr lvl="1"/>
            <a:r>
              <a:rPr lang="en-US" sz="2800" b="1" dirty="0" smtClean="0">
                <a:solidFill>
                  <a:schemeClr val="bg1"/>
                </a:solidFill>
              </a:rPr>
              <a:t>5C2 – Student Progression Through Course Sequence - 1 </a:t>
            </a:r>
          </a:p>
          <a:p>
            <a:pPr lvl="1"/>
            <a:r>
              <a:rPr lang="en-US" sz="2800" b="1" dirty="0" smtClean="0"/>
              <a:t>6A1- </a:t>
            </a:r>
            <a:r>
              <a:rPr lang="en-US" sz="2800" b="1" dirty="0"/>
              <a:t>Annual Enrollment (Unduplicated Headcount) - 1 </a:t>
            </a:r>
          </a:p>
          <a:p>
            <a:pPr lvl="1"/>
            <a:r>
              <a:rPr lang="en-US" sz="2800" dirty="0">
                <a:solidFill>
                  <a:schemeClr val="bg1"/>
                </a:solidFill>
              </a:rPr>
              <a:t>6B1 – Student FTE Annualized - 4 </a:t>
            </a:r>
          </a:p>
          <a:p>
            <a:pPr lvl="1"/>
            <a:r>
              <a:rPr lang="en-US" sz="2800" dirty="0">
                <a:solidFill>
                  <a:schemeClr val="bg1"/>
                </a:solidFill>
              </a:rPr>
              <a:t>7A3 – Alignment to College Mission and Strategic Plan - 4 </a:t>
            </a:r>
          </a:p>
          <a:p>
            <a:pPr lvl="1"/>
            <a:r>
              <a:rPr lang="en-US" sz="2800" dirty="0">
                <a:solidFill>
                  <a:schemeClr val="bg1"/>
                </a:solidFill>
              </a:rPr>
              <a:t>8 – Diversity of Revenue Sources  - 3</a:t>
            </a:r>
          </a:p>
        </p:txBody>
      </p:sp>
    </p:spTree>
    <p:extLst>
      <p:ext uri="{BB962C8B-B14F-4D97-AF65-F5344CB8AC3E}">
        <p14:creationId xmlns:p14="http://schemas.microsoft.com/office/powerpoint/2010/main" val="344763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EARTH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0301"/>
            <a:ext cx="10515600" cy="50959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All told, Earth Science received low-</a:t>
            </a:r>
            <a:r>
              <a:rPr lang="en-US" dirty="0" err="1" smtClean="0"/>
              <a:t>ish</a:t>
            </a:r>
            <a:r>
              <a:rPr lang="en-US" dirty="0" smtClean="0"/>
              <a:t> ratings in four categories</a:t>
            </a:r>
          </a:p>
          <a:p>
            <a:pPr marL="0" indent="0">
              <a:buNone/>
            </a:pPr>
            <a:r>
              <a:rPr lang="en-US" sz="1200" dirty="0" smtClean="0"/>
              <a:t>.</a:t>
            </a:r>
          </a:p>
          <a:p>
            <a:pPr lvl="1"/>
            <a:r>
              <a:rPr lang="en-US" sz="2800" b="1" dirty="0"/>
              <a:t>1B1 – Increasing Student Access - 2 </a:t>
            </a:r>
          </a:p>
          <a:p>
            <a:pPr lvl="1"/>
            <a:r>
              <a:rPr lang="en-US" sz="2800" b="1" dirty="0"/>
              <a:t>5C2 – Student Progression Through Course Sequence - 1 </a:t>
            </a:r>
          </a:p>
          <a:p>
            <a:pPr lvl="1"/>
            <a:r>
              <a:rPr lang="en-US" sz="2800" b="1" dirty="0"/>
              <a:t>3 – Interdependency for Program - 2 </a:t>
            </a:r>
          </a:p>
          <a:p>
            <a:pPr lvl="1"/>
            <a:r>
              <a:rPr lang="en-US" sz="2800" b="1" dirty="0" smtClean="0">
                <a:solidFill>
                  <a:schemeClr val="bg1"/>
                </a:solidFill>
              </a:rPr>
              <a:t>3 </a:t>
            </a:r>
            <a:r>
              <a:rPr lang="en-US" sz="2800" b="1" dirty="0">
                <a:solidFill>
                  <a:schemeClr val="bg1"/>
                </a:solidFill>
              </a:rPr>
              <a:t>– Interdependency for Program - 2 </a:t>
            </a:r>
          </a:p>
          <a:p>
            <a:pPr lvl="1"/>
            <a:r>
              <a:rPr lang="en-US" sz="2800" b="1" dirty="0" smtClean="0">
                <a:solidFill>
                  <a:schemeClr val="bg1"/>
                </a:solidFill>
              </a:rPr>
              <a:t>5C2 – Student Progression Through Course Sequence - 1 </a:t>
            </a:r>
          </a:p>
          <a:p>
            <a:pPr lvl="1"/>
            <a:r>
              <a:rPr lang="en-US" sz="2800" b="1" dirty="0" smtClean="0"/>
              <a:t>6A1- </a:t>
            </a:r>
            <a:r>
              <a:rPr lang="en-US" sz="2800" b="1" dirty="0"/>
              <a:t>Annual Enrollment (Unduplicated Headcount) - 1 </a:t>
            </a:r>
          </a:p>
          <a:p>
            <a:pPr lvl="1"/>
            <a:r>
              <a:rPr lang="en-US" sz="2800" dirty="0">
                <a:solidFill>
                  <a:schemeClr val="bg1"/>
                </a:solidFill>
              </a:rPr>
              <a:t>6B1 – Student FTE Annualized - 4 </a:t>
            </a:r>
          </a:p>
          <a:p>
            <a:pPr lvl="1"/>
            <a:r>
              <a:rPr lang="en-US" sz="2800" dirty="0">
                <a:solidFill>
                  <a:schemeClr val="bg1"/>
                </a:solidFill>
              </a:rPr>
              <a:t>7A3 – Alignment to College Mission and Strategic Plan - 4 </a:t>
            </a:r>
          </a:p>
          <a:p>
            <a:pPr lvl="1"/>
            <a:r>
              <a:rPr lang="en-US" sz="2800" dirty="0">
                <a:solidFill>
                  <a:schemeClr val="bg1"/>
                </a:solidFill>
              </a:rPr>
              <a:t>8 – Diversity of Revenue Sources  - 3</a:t>
            </a:r>
          </a:p>
        </p:txBody>
      </p:sp>
    </p:spTree>
    <p:extLst>
      <p:ext uri="{BB962C8B-B14F-4D97-AF65-F5344CB8AC3E}">
        <p14:creationId xmlns:p14="http://schemas.microsoft.com/office/powerpoint/2010/main" val="2180879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EARTH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0301"/>
            <a:ext cx="10515600" cy="50959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All told, Earth Science received low-</a:t>
            </a:r>
            <a:r>
              <a:rPr lang="en-US" dirty="0" err="1" smtClean="0"/>
              <a:t>ish</a:t>
            </a:r>
            <a:r>
              <a:rPr lang="en-US" dirty="0" smtClean="0"/>
              <a:t> ratings in four categories</a:t>
            </a:r>
          </a:p>
          <a:p>
            <a:pPr marL="0" indent="0">
              <a:buNone/>
            </a:pPr>
            <a:r>
              <a:rPr lang="en-US" sz="1200" dirty="0" smtClean="0"/>
              <a:t>.</a:t>
            </a:r>
          </a:p>
          <a:p>
            <a:pPr lvl="1"/>
            <a:r>
              <a:rPr lang="en-US" sz="2800" b="1" dirty="0"/>
              <a:t>1B1 – Increasing Student Access - 2 </a:t>
            </a:r>
          </a:p>
          <a:p>
            <a:pPr lvl="1"/>
            <a:r>
              <a:rPr lang="en-US" sz="2800" b="1" dirty="0"/>
              <a:t>5C2 – Student Progression Through Course Sequence - 1 </a:t>
            </a:r>
          </a:p>
          <a:p>
            <a:pPr lvl="1"/>
            <a:r>
              <a:rPr lang="en-US" sz="2800" b="1" dirty="0"/>
              <a:t>3 – Interdependency for Program - 2 </a:t>
            </a:r>
          </a:p>
          <a:p>
            <a:pPr lvl="1"/>
            <a:r>
              <a:rPr lang="en-US" sz="2800" b="1" dirty="0"/>
              <a:t>6A1- Annual Enrollment (Unduplicated Headcount) - 1 </a:t>
            </a:r>
          </a:p>
          <a:p>
            <a:pPr lvl="1"/>
            <a:r>
              <a:rPr lang="en-US" sz="2800" b="1" dirty="0" smtClean="0">
                <a:solidFill>
                  <a:schemeClr val="bg1"/>
                </a:solidFill>
              </a:rPr>
              <a:t>5C2 – Student Progression Through Course Sequence - 1 </a:t>
            </a:r>
          </a:p>
          <a:p>
            <a:pPr lvl="1"/>
            <a:r>
              <a:rPr lang="en-US" sz="2800" dirty="0" smtClean="0">
                <a:solidFill>
                  <a:schemeClr val="bg1"/>
                </a:solidFill>
              </a:rPr>
              <a:t>6B1 </a:t>
            </a:r>
            <a:r>
              <a:rPr lang="en-US" sz="2800" dirty="0">
                <a:solidFill>
                  <a:schemeClr val="bg1"/>
                </a:solidFill>
              </a:rPr>
              <a:t>– Student FTE Annualized - 4 </a:t>
            </a:r>
          </a:p>
          <a:p>
            <a:pPr lvl="1"/>
            <a:r>
              <a:rPr lang="en-US" sz="2800" dirty="0">
                <a:solidFill>
                  <a:schemeClr val="bg1"/>
                </a:solidFill>
              </a:rPr>
              <a:t>7A3 – Alignment to College Mission and Strategic Plan - 4 </a:t>
            </a:r>
          </a:p>
          <a:p>
            <a:pPr lvl="1"/>
            <a:r>
              <a:rPr lang="en-US" sz="2800" dirty="0">
                <a:solidFill>
                  <a:schemeClr val="bg1"/>
                </a:solidFill>
              </a:rPr>
              <a:t>8 – Diversity of Revenue Sources  - 3</a:t>
            </a:r>
          </a:p>
        </p:txBody>
      </p:sp>
    </p:spTree>
    <p:extLst>
      <p:ext uri="{BB962C8B-B14F-4D97-AF65-F5344CB8AC3E}">
        <p14:creationId xmlns:p14="http://schemas.microsoft.com/office/powerpoint/2010/main" val="3090484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EARTH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0301"/>
            <a:ext cx="10515600" cy="50959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All told, Earth Science received low-</a:t>
            </a:r>
            <a:r>
              <a:rPr lang="en-US" dirty="0" err="1" smtClean="0"/>
              <a:t>ish</a:t>
            </a:r>
            <a:r>
              <a:rPr lang="en-US" dirty="0" smtClean="0"/>
              <a:t> ratings in four categories</a:t>
            </a:r>
          </a:p>
          <a:p>
            <a:pPr marL="0" indent="0">
              <a:buNone/>
            </a:pPr>
            <a:r>
              <a:rPr lang="en-US" sz="1200" dirty="0" smtClean="0"/>
              <a:t>.</a:t>
            </a:r>
          </a:p>
          <a:p>
            <a:pPr lvl="1"/>
            <a:r>
              <a:rPr lang="en-US" sz="2800" b="1" dirty="0" smtClean="0"/>
              <a:t>Access</a:t>
            </a:r>
            <a:endParaRPr lang="en-US" sz="2800" b="1" dirty="0"/>
          </a:p>
          <a:p>
            <a:pPr lvl="1"/>
            <a:r>
              <a:rPr lang="en-US" sz="2800" b="1" dirty="0"/>
              <a:t>5C2 – Student Progression Through Course Sequence - 1 </a:t>
            </a:r>
          </a:p>
          <a:p>
            <a:pPr lvl="1"/>
            <a:r>
              <a:rPr lang="en-US" sz="2800" b="1" dirty="0"/>
              <a:t>3 – Interdependency for Program - 2 </a:t>
            </a:r>
          </a:p>
          <a:p>
            <a:pPr lvl="1"/>
            <a:r>
              <a:rPr lang="en-US" sz="2800" b="1" dirty="0"/>
              <a:t>6A1- Annual Enrollment (Unduplicated Headcount) - 1 </a:t>
            </a:r>
          </a:p>
          <a:p>
            <a:pPr lvl="1"/>
            <a:r>
              <a:rPr lang="en-US" sz="2800" b="1" dirty="0" smtClean="0">
                <a:solidFill>
                  <a:schemeClr val="bg1"/>
                </a:solidFill>
              </a:rPr>
              <a:t>5C2 – Student Progression Through Course Sequence - 1 </a:t>
            </a:r>
          </a:p>
          <a:p>
            <a:pPr lvl="1"/>
            <a:r>
              <a:rPr lang="en-US" sz="2800" dirty="0" smtClean="0">
                <a:solidFill>
                  <a:schemeClr val="bg1"/>
                </a:solidFill>
              </a:rPr>
              <a:t>6B1 </a:t>
            </a:r>
            <a:r>
              <a:rPr lang="en-US" sz="2800" dirty="0">
                <a:solidFill>
                  <a:schemeClr val="bg1"/>
                </a:solidFill>
              </a:rPr>
              <a:t>– Student FTE Annualized - 4 </a:t>
            </a:r>
          </a:p>
          <a:p>
            <a:pPr lvl="1"/>
            <a:r>
              <a:rPr lang="en-US" sz="2800" dirty="0">
                <a:solidFill>
                  <a:schemeClr val="bg1"/>
                </a:solidFill>
              </a:rPr>
              <a:t>7A3 – Alignment to College Mission and Strategic Plan - 4 </a:t>
            </a:r>
          </a:p>
          <a:p>
            <a:pPr lvl="1"/>
            <a:r>
              <a:rPr lang="en-US" sz="2800" dirty="0">
                <a:solidFill>
                  <a:schemeClr val="bg1"/>
                </a:solidFill>
              </a:rPr>
              <a:t>8 – Diversity of Revenue Sources  - 3</a:t>
            </a:r>
          </a:p>
        </p:txBody>
      </p:sp>
    </p:spTree>
    <p:extLst>
      <p:ext uri="{BB962C8B-B14F-4D97-AF65-F5344CB8AC3E}">
        <p14:creationId xmlns:p14="http://schemas.microsoft.com/office/powerpoint/2010/main" val="2018594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EARTH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0301"/>
            <a:ext cx="10515600" cy="50959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All told, Earth Science received low-</a:t>
            </a:r>
            <a:r>
              <a:rPr lang="en-US" dirty="0" err="1" smtClean="0"/>
              <a:t>ish</a:t>
            </a:r>
            <a:r>
              <a:rPr lang="en-US" dirty="0" smtClean="0"/>
              <a:t> ratings in four categories</a:t>
            </a:r>
          </a:p>
          <a:p>
            <a:pPr marL="0" indent="0">
              <a:buNone/>
            </a:pPr>
            <a:r>
              <a:rPr lang="en-US" sz="1200" dirty="0" smtClean="0"/>
              <a:t>.</a:t>
            </a:r>
          </a:p>
          <a:p>
            <a:pPr lvl="1"/>
            <a:r>
              <a:rPr lang="en-US" sz="2800" b="1" dirty="0" smtClean="0"/>
              <a:t>Access </a:t>
            </a:r>
            <a:endParaRPr lang="en-US" sz="2800" b="1" dirty="0"/>
          </a:p>
          <a:p>
            <a:pPr lvl="1"/>
            <a:r>
              <a:rPr lang="en-US" sz="2800" b="1" dirty="0" smtClean="0"/>
              <a:t>Continuation </a:t>
            </a:r>
            <a:r>
              <a:rPr lang="en-US" sz="2800" b="1" dirty="0"/>
              <a:t>through </a:t>
            </a:r>
            <a:r>
              <a:rPr lang="en-US" sz="2800" b="1" dirty="0" smtClean="0"/>
              <a:t>program</a:t>
            </a:r>
          </a:p>
          <a:p>
            <a:pPr lvl="1"/>
            <a:r>
              <a:rPr lang="en-US" sz="2800" b="1" dirty="0" smtClean="0"/>
              <a:t>3 </a:t>
            </a:r>
            <a:r>
              <a:rPr lang="en-US" sz="2800" b="1" dirty="0"/>
              <a:t>– Interdependency for Program - 2 </a:t>
            </a:r>
          </a:p>
          <a:p>
            <a:pPr lvl="1"/>
            <a:r>
              <a:rPr lang="en-US" sz="2800" b="1" dirty="0"/>
              <a:t>6A1- Annual Enrollment (Unduplicated Headcount) - 1 </a:t>
            </a:r>
          </a:p>
          <a:p>
            <a:pPr lvl="1"/>
            <a:r>
              <a:rPr lang="en-US" sz="2800" b="1" dirty="0" smtClean="0">
                <a:solidFill>
                  <a:schemeClr val="bg1"/>
                </a:solidFill>
              </a:rPr>
              <a:t>5C2 – Student Progression Through Course Sequence - 1 </a:t>
            </a:r>
          </a:p>
          <a:p>
            <a:pPr lvl="1"/>
            <a:r>
              <a:rPr lang="en-US" sz="2800" dirty="0" smtClean="0">
                <a:solidFill>
                  <a:schemeClr val="bg1"/>
                </a:solidFill>
              </a:rPr>
              <a:t>6B1 </a:t>
            </a:r>
            <a:r>
              <a:rPr lang="en-US" sz="2800" dirty="0">
                <a:solidFill>
                  <a:schemeClr val="bg1"/>
                </a:solidFill>
              </a:rPr>
              <a:t>– Student FTE Annualized - 4 </a:t>
            </a:r>
          </a:p>
          <a:p>
            <a:pPr lvl="1"/>
            <a:r>
              <a:rPr lang="en-US" sz="2800" dirty="0">
                <a:solidFill>
                  <a:schemeClr val="bg1"/>
                </a:solidFill>
              </a:rPr>
              <a:t>7A3 – Alignment to College Mission and Strategic Plan - 4 </a:t>
            </a:r>
          </a:p>
          <a:p>
            <a:pPr lvl="1"/>
            <a:r>
              <a:rPr lang="en-US" sz="2800" dirty="0">
                <a:solidFill>
                  <a:schemeClr val="bg1"/>
                </a:solidFill>
              </a:rPr>
              <a:t>8 – Diversity of Revenue Sources  - 3</a:t>
            </a:r>
          </a:p>
        </p:txBody>
      </p:sp>
    </p:spTree>
    <p:extLst>
      <p:ext uri="{BB962C8B-B14F-4D97-AF65-F5344CB8AC3E}">
        <p14:creationId xmlns:p14="http://schemas.microsoft.com/office/powerpoint/2010/main" val="2287958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EARTH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0301"/>
            <a:ext cx="10515600" cy="50959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All told, Earth Science received low-</a:t>
            </a:r>
            <a:r>
              <a:rPr lang="en-US" dirty="0" err="1" smtClean="0"/>
              <a:t>ish</a:t>
            </a:r>
            <a:r>
              <a:rPr lang="en-US" dirty="0" smtClean="0"/>
              <a:t> ratings in four categories</a:t>
            </a:r>
          </a:p>
          <a:p>
            <a:pPr marL="0" indent="0">
              <a:buNone/>
            </a:pPr>
            <a:r>
              <a:rPr lang="en-US" sz="1200" dirty="0" smtClean="0"/>
              <a:t>.</a:t>
            </a:r>
          </a:p>
          <a:p>
            <a:pPr lvl="1"/>
            <a:r>
              <a:rPr lang="en-US" sz="2800" b="1" dirty="0" smtClean="0"/>
              <a:t>Access </a:t>
            </a:r>
            <a:endParaRPr lang="en-US" sz="2800" b="1" dirty="0"/>
          </a:p>
          <a:p>
            <a:pPr lvl="1"/>
            <a:r>
              <a:rPr lang="en-US" sz="2800" b="1" dirty="0" smtClean="0"/>
              <a:t>Continuation </a:t>
            </a:r>
            <a:r>
              <a:rPr lang="en-US" sz="2800" b="1" dirty="0"/>
              <a:t>through </a:t>
            </a:r>
            <a:r>
              <a:rPr lang="en-US" sz="2800" b="1" dirty="0" smtClean="0"/>
              <a:t>program</a:t>
            </a:r>
          </a:p>
          <a:p>
            <a:pPr lvl="1"/>
            <a:r>
              <a:rPr lang="en-US" sz="2800" b="1" dirty="0" smtClean="0"/>
              <a:t>Demand </a:t>
            </a:r>
            <a:r>
              <a:rPr lang="en-US" sz="2800" b="1" dirty="0"/>
              <a:t>from other departments (interdependency</a:t>
            </a:r>
            <a:r>
              <a:rPr lang="en-US" sz="2800" b="1" dirty="0" smtClean="0"/>
              <a:t>)</a:t>
            </a:r>
          </a:p>
          <a:p>
            <a:pPr lvl="1"/>
            <a:r>
              <a:rPr lang="en-US" sz="2800" b="1" dirty="0" smtClean="0"/>
              <a:t>6A1- </a:t>
            </a:r>
            <a:r>
              <a:rPr lang="en-US" sz="2800" b="1" dirty="0"/>
              <a:t>Annual Enrollment (Unduplicated Headcount) - 1 </a:t>
            </a:r>
          </a:p>
          <a:p>
            <a:pPr lvl="1"/>
            <a:r>
              <a:rPr lang="en-US" sz="2800" b="1" dirty="0" smtClean="0">
                <a:solidFill>
                  <a:schemeClr val="bg1"/>
                </a:solidFill>
              </a:rPr>
              <a:t>5C2 – Student Progression Through Course Sequence - 1 </a:t>
            </a:r>
          </a:p>
          <a:p>
            <a:pPr lvl="1"/>
            <a:r>
              <a:rPr lang="en-US" sz="2800" dirty="0" smtClean="0">
                <a:solidFill>
                  <a:schemeClr val="bg1"/>
                </a:solidFill>
              </a:rPr>
              <a:t>6B1 </a:t>
            </a:r>
            <a:r>
              <a:rPr lang="en-US" sz="2800" dirty="0">
                <a:solidFill>
                  <a:schemeClr val="bg1"/>
                </a:solidFill>
              </a:rPr>
              <a:t>– Student FTE Annualized - 4 </a:t>
            </a:r>
          </a:p>
          <a:p>
            <a:pPr lvl="1"/>
            <a:r>
              <a:rPr lang="en-US" sz="2800" dirty="0">
                <a:solidFill>
                  <a:schemeClr val="bg1"/>
                </a:solidFill>
              </a:rPr>
              <a:t>7A3 – Alignment to College Mission and Strategic Plan - 4 </a:t>
            </a:r>
          </a:p>
          <a:p>
            <a:pPr lvl="1"/>
            <a:r>
              <a:rPr lang="en-US" sz="2800" dirty="0">
                <a:solidFill>
                  <a:schemeClr val="bg1"/>
                </a:solidFill>
              </a:rPr>
              <a:t>8 – Diversity of Revenue Sources  - 3</a:t>
            </a:r>
          </a:p>
        </p:txBody>
      </p:sp>
    </p:spTree>
    <p:extLst>
      <p:ext uri="{BB962C8B-B14F-4D97-AF65-F5344CB8AC3E}">
        <p14:creationId xmlns:p14="http://schemas.microsoft.com/office/powerpoint/2010/main" val="3612665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EARTH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0301"/>
            <a:ext cx="10515600" cy="50959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All told, Earth Science received low-</a:t>
            </a:r>
            <a:r>
              <a:rPr lang="en-US" dirty="0" err="1" smtClean="0"/>
              <a:t>ish</a:t>
            </a:r>
            <a:r>
              <a:rPr lang="en-US" dirty="0" smtClean="0"/>
              <a:t> ratings in four categories</a:t>
            </a:r>
          </a:p>
          <a:p>
            <a:pPr marL="0" indent="0">
              <a:buNone/>
            </a:pPr>
            <a:r>
              <a:rPr lang="en-US" sz="1200" dirty="0" smtClean="0"/>
              <a:t>.</a:t>
            </a:r>
          </a:p>
          <a:p>
            <a:pPr lvl="1"/>
            <a:r>
              <a:rPr lang="en-US" sz="2800" b="1" dirty="0" smtClean="0"/>
              <a:t>Access </a:t>
            </a:r>
          </a:p>
          <a:p>
            <a:pPr lvl="1"/>
            <a:r>
              <a:rPr lang="en-US" sz="2800" b="1" dirty="0" smtClean="0"/>
              <a:t>Continuation through program</a:t>
            </a:r>
          </a:p>
          <a:p>
            <a:pPr lvl="1"/>
            <a:r>
              <a:rPr lang="en-US" sz="2800" b="1" dirty="0" smtClean="0"/>
              <a:t>Demand from other departments (interdependency)</a:t>
            </a:r>
          </a:p>
          <a:p>
            <a:pPr lvl="1"/>
            <a:r>
              <a:rPr lang="en-US" sz="2800" b="1" dirty="0" smtClean="0"/>
              <a:t>Unduplicated Headcount</a:t>
            </a:r>
          </a:p>
          <a:p>
            <a:pPr lvl="1"/>
            <a:r>
              <a:rPr lang="en-US" sz="2800" b="1" dirty="0" smtClean="0">
                <a:solidFill>
                  <a:schemeClr val="bg1"/>
                </a:solidFill>
              </a:rPr>
              <a:t>5C2 – Student Progression Through Course Sequence - 1 </a:t>
            </a:r>
          </a:p>
          <a:p>
            <a:pPr lvl="1"/>
            <a:r>
              <a:rPr lang="en-US" sz="2800" dirty="0" smtClean="0">
                <a:solidFill>
                  <a:schemeClr val="bg1"/>
                </a:solidFill>
              </a:rPr>
              <a:t>6B1 – Student FTE Annualized - 4 </a:t>
            </a:r>
          </a:p>
          <a:p>
            <a:pPr lvl="1"/>
            <a:r>
              <a:rPr lang="en-US" sz="2800" dirty="0" smtClean="0">
                <a:solidFill>
                  <a:schemeClr val="bg1"/>
                </a:solidFill>
              </a:rPr>
              <a:t>7A3 – Alignment to College Mission and Strategic Plan - 4 </a:t>
            </a:r>
          </a:p>
          <a:p>
            <a:pPr lvl="1"/>
            <a:r>
              <a:rPr lang="en-US" sz="2800" dirty="0" smtClean="0">
                <a:solidFill>
                  <a:schemeClr val="bg1"/>
                </a:solidFill>
              </a:rPr>
              <a:t>8 – Diversity of Revenue Sources  - 3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500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EARTH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Consider each of the following four categories</a:t>
            </a:r>
          </a:p>
          <a:p>
            <a:r>
              <a:rPr lang="en-US" b="1" dirty="0" smtClean="0"/>
              <a:t>Access</a:t>
            </a:r>
          </a:p>
          <a:p>
            <a:r>
              <a:rPr lang="en-US" b="1" dirty="0" smtClean="0"/>
              <a:t>Continuation through program</a:t>
            </a:r>
          </a:p>
          <a:p>
            <a:r>
              <a:rPr lang="en-US" b="1" dirty="0" smtClean="0"/>
              <a:t>Demand from other departments</a:t>
            </a:r>
          </a:p>
          <a:p>
            <a:r>
              <a:rPr lang="en-US" b="1" dirty="0" smtClean="0"/>
              <a:t>Unduplicated headcount</a:t>
            </a:r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1510302"/>
            <a:ext cx="10515600" cy="9349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mtClean="0"/>
              <a:t>All told, Earth Science received low-ish ratings in four categories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2237458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EARTH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Consider each one…</a:t>
            </a:r>
          </a:p>
          <a:p>
            <a:r>
              <a:rPr lang="en-US" b="1" dirty="0" smtClean="0"/>
              <a:t>Access</a:t>
            </a:r>
          </a:p>
          <a:p>
            <a:r>
              <a:rPr lang="en-US" b="1" dirty="0" smtClean="0"/>
              <a:t>Continuation through program</a:t>
            </a:r>
          </a:p>
          <a:p>
            <a:r>
              <a:rPr lang="en-US" b="1" dirty="0" smtClean="0"/>
              <a:t>Demand from other departments</a:t>
            </a:r>
          </a:p>
          <a:p>
            <a:r>
              <a:rPr lang="en-US" b="1" dirty="0" smtClean="0"/>
              <a:t>Unduplicated headcount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642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EARTH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Earth Science department had low ratings in only four categories</a:t>
            </a:r>
          </a:p>
          <a:p>
            <a:r>
              <a:rPr lang="en-US" dirty="0" smtClean="0"/>
              <a:t>Access</a:t>
            </a:r>
          </a:p>
          <a:p>
            <a:r>
              <a:rPr lang="en-US" dirty="0" smtClean="0"/>
              <a:t>Continuation through program</a:t>
            </a:r>
          </a:p>
          <a:p>
            <a:r>
              <a:rPr lang="en-US" dirty="0" smtClean="0"/>
              <a:t>Demand from other departments</a:t>
            </a:r>
          </a:p>
          <a:p>
            <a:r>
              <a:rPr lang="en-US" b="1" dirty="0" smtClean="0"/>
              <a:t>Unduplicated headcount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65018" y="1753985"/>
            <a:ext cx="10324407" cy="21529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290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EARTH SCIENCE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Kathryn Hoppe</a:t>
            </a:r>
            <a:br>
              <a:rPr lang="en-US" sz="2800" dirty="0" smtClean="0"/>
            </a:br>
            <a:r>
              <a:rPr lang="en-US" sz="2800" dirty="0" smtClean="0"/>
              <a:t>Katy Shaw</a:t>
            </a:r>
          </a:p>
          <a:p>
            <a:r>
              <a:rPr lang="en-US" sz="2800" dirty="0" smtClean="0"/>
              <a:t>Adjunct Faculty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(</a:t>
            </a:r>
            <a:r>
              <a:rPr lang="en-US" sz="2800" dirty="0" err="1" smtClean="0"/>
              <a:t>FT:Adjunct</a:t>
            </a:r>
            <a:r>
              <a:rPr lang="en-US" sz="2800" dirty="0" smtClean="0"/>
              <a:t> ratio approx. 1:1)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27707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EARTH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873730"/>
            <a:ext cx="10515600" cy="714895"/>
          </a:xfrm>
        </p:spPr>
        <p:txBody>
          <a:bodyPr/>
          <a:lstStyle/>
          <a:p>
            <a:r>
              <a:rPr lang="en-US" b="1" dirty="0" smtClean="0"/>
              <a:t>Unduplicated headcount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319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96296E-6 L -0.00118 -0.3203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" y="-160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EARTH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9150" y="1682980"/>
            <a:ext cx="10515600" cy="714895"/>
          </a:xfrm>
        </p:spPr>
        <p:txBody>
          <a:bodyPr/>
          <a:lstStyle/>
          <a:p>
            <a:r>
              <a:rPr lang="en-US" b="1" dirty="0" smtClean="0"/>
              <a:t>Unduplicated headcount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52525" y="2293648"/>
            <a:ext cx="10515600" cy="4096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Notice the following two scores:</a:t>
            </a:r>
          </a:p>
          <a:p>
            <a:r>
              <a:rPr lang="en-US" dirty="0" smtClean="0"/>
              <a:t>6A1 – Annual enrollment - Unduplicated headcount: 1</a:t>
            </a:r>
          </a:p>
          <a:p>
            <a:r>
              <a:rPr lang="en-US" dirty="0" smtClean="0"/>
              <a:t>6A2 – Annual enrollment - Duplicated headcount: 4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Notice the following score:</a:t>
            </a:r>
          </a:p>
          <a:p>
            <a:r>
              <a:rPr lang="en-US" dirty="0" smtClean="0"/>
              <a:t>6B1 – Student FTE Annualized: 4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19150" y="1682980"/>
            <a:ext cx="257175" cy="4791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006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EARTH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9150" y="1682980"/>
            <a:ext cx="10515600" cy="714895"/>
          </a:xfrm>
        </p:spPr>
        <p:txBody>
          <a:bodyPr/>
          <a:lstStyle/>
          <a:p>
            <a:r>
              <a:rPr lang="en-US" b="1" dirty="0" smtClean="0"/>
              <a:t>Unduplicated headcount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00027" y="2397875"/>
            <a:ext cx="10191963" cy="31952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In our April 1</a:t>
            </a:r>
            <a:r>
              <a:rPr lang="en-US" baseline="30000" dirty="0" smtClean="0"/>
              <a:t>st</a:t>
            </a:r>
            <a:r>
              <a:rPr lang="en-US" dirty="0" smtClean="0"/>
              <a:t> meeting about Earth Science and PPP…</a:t>
            </a:r>
          </a:p>
          <a:p>
            <a:r>
              <a:rPr lang="en-US" dirty="0" smtClean="0"/>
              <a:t>No one could explain how or why Earth Science should rate a </a:t>
            </a:r>
            <a:br>
              <a:rPr lang="en-US" dirty="0" smtClean="0"/>
            </a:br>
            <a:r>
              <a:rPr lang="en-US" dirty="0" smtClean="0"/>
              <a:t>4 in unduplicated headcount and a 1 in duplicated headcount.</a:t>
            </a:r>
          </a:p>
          <a:p>
            <a:r>
              <a:rPr lang="en-US" dirty="0" smtClean="0"/>
              <a:t>All including Derek agreed this category wasn’t relevant to the Earth Science department.</a:t>
            </a:r>
          </a:p>
          <a:p>
            <a:pPr marL="0" indent="0">
              <a:buNone/>
            </a:pPr>
            <a:r>
              <a:rPr lang="en-US" sz="2800" dirty="0" smtClean="0"/>
              <a:t>In a PA&amp;I meeting with Kathryn Hoppe and Katy Shaw, Barbara Johnson said this doesn’t make sense for ranking a department.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819150" y="1682980"/>
            <a:ext cx="257175" cy="4791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456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EARTH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9150" y="1682980"/>
            <a:ext cx="10515600" cy="714895"/>
          </a:xfrm>
        </p:spPr>
        <p:txBody>
          <a:bodyPr/>
          <a:lstStyle/>
          <a:p>
            <a:r>
              <a:rPr lang="en-US" b="1" dirty="0" smtClean="0"/>
              <a:t>Unduplicated headcount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52525" y="2589088"/>
            <a:ext cx="10515600" cy="3801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Why did Earth Science need a meeting with Barbara Johnson?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“Earth Science students: 49% female, 82% male”</a:t>
            </a:r>
          </a:p>
          <a:p>
            <a:r>
              <a:rPr lang="en-US" dirty="0" smtClean="0"/>
              <a:t>“Over the last ten years: Earth Science has averaged a 60% fill rate.”</a:t>
            </a:r>
            <a:br>
              <a:rPr lang="en-US" dirty="0" smtClean="0"/>
            </a:br>
            <a:r>
              <a:rPr lang="en-US" dirty="0" smtClean="0"/>
              <a:t>  In order for this to be true:</a:t>
            </a:r>
          </a:p>
          <a:p>
            <a:pPr lvl="1"/>
            <a:r>
              <a:rPr lang="en-US" sz="2800" dirty="0" smtClean="0"/>
              <a:t>There could never have been a full class in Earth Science</a:t>
            </a:r>
          </a:p>
          <a:p>
            <a:pPr lvl="1"/>
            <a:r>
              <a:rPr lang="en-US" sz="2800" dirty="0" smtClean="0"/>
              <a:t>Prior to 2012, the </a:t>
            </a:r>
            <a:r>
              <a:rPr lang="en-US" sz="2800" i="1" dirty="0" smtClean="0"/>
              <a:t>average</a:t>
            </a:r>
            <a:r>
              <a:rPr lang="en-US" sz="2800" dirty="0" smtClean="0"/>
              <a:t> would have been below 50%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819150" y="1682980"/>
            <a:ext cx="257175" cy="4791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4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EARTH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9150" y="1682980"/>
            <a:ext cx="10515600" cy="714895"/>
          </a:xfrm>
        </p:spPr>
        <p:txBody>
          <a:bodyPr/>
          <a:lstStyle/>
          <a:p>
            <a:r>
              <a:rPr lang="en-US" b="1" dirty="0" smtClean="0"/>
              <a:t>Unduplicated headcount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52525" y="2589088"/>
            <a:ext cx="10515600" cy="3801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Results of PA&amp;I meeting:</a:t>
            </a:r>
          </a:p>
          <a:p>
            <a:r>
              <a:rPr lang="en-US" sz="2800" dirty="0" smtClean="0"/>
              <a:t>2004-2005: Annualized FTE = 43.73, Undu</a:t>
            </a:r>
            <a:r>
              <a:rPr lang="en-US" dirty="0" smtClean="0"/>
              <a:t>plicated headcount = 376</a:t>
            </a:r>
            <a:endParaRPr lang="en-US" sz="2800" dirty="0" smtClean="0"/>
          </a:p>
          <a:p>
            <a:r>
              <a:rPr lang="en-US" dirty="0"/>
              <a:t>2014-2015: Annualized FTE </a:t>
            </a:r>
            <a:r>
              <a:rPr lang="en-US" dirty="0" smtClean="0"/>
              <a:t>= 75.00, Unduplicated headcount = 647</a:t>
            </a:r>
          </a:p>
          <a:p>
            <a:pPr marL="0" indent="0" algn="ctr">
              <a:buNone/>
            </a:pPr>
            <a:r>
              <a:rPr lang="en-US" dirty="0" smtClean="0"/>
              <a:t>Growth of 72%   (which is 5.6% per year)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sz="2800" dirty="0" smtClean="0"/>
              <a:t>Average fill rate = 89.26%  (average over last three years)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819150" y="1682980"/>
            <a:ext cx="257175" cy="4791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765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EARTH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Earth Science department had low ratings in only four categories</a:t>
            </a:r>
          </a:p>
          <a:p>
            <a:r>
              <a:rPr lang="en-US" b="1" dirty="0" smtClean="0"/>
              <a:t>Access</a:t>
            </a:r>
          </a:p>
          <a:p>
            <a:r>
              <a:rPr lang="en-US" b="1" dirty="0" smtClean="0"/>
              <a:t>Continuation through program</a:t>
            </a:r>
          </a:p>
          <a:p>
            <a:r>
              <a:rPr lang="en-US" b="1" dirty="0" smtClean="0"/>
              <a:t>Demand from other departments</a:t>
            </a:r>
          </a:p>
          <a:p>
            <a:r>
              <a:rPr lang="en-US" b="1" dirty="0" smtClean="0"/>
              <a:t>Duplicated headcount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65016" y="1825625"/>
            <a:ext cx="10324407" cy="9378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38200" y="3928354"/>
            <a:ext cx="10324407" cy="5473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797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EARTH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45941"/>
            <a:ext cx="10515600" cy="1263721"/>
          </a:xfrm>
        </p:spPr>
        <p:txBody>
          <a:bodyPr/>
          <a:lstStyle/>
          <a:p>
            <a:r>
              <a:rPr lang="en-US" b="1" dirty="0" smtClean="0"/>
              <a:t>Continuation through program</a:t>
            </a:r>
          </a:p>
          <a:p>
            <a:r>
              <a:rPr lang="en-US" b="1" dirty="0" smtClean="0"/>
              <a:t>Demand from other departments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700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1.48148E-6 L -3.75E-6 -0.1817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09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3.7037E-6 L -6.25E-7 -0.18241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EARTH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2496"/>
            <a:ext cx="10515600" cy="1263721"/>
          </a:xfrm>
        </p:spPr>
        <p:txBody>
          <a:bodyPr>
            <a:normAutofit/>
          </a:bodyPr>
          <a:lstStyle/>
          <a:p>
            <a:r>
              <a:rPr lang="en-US" b="1" dirty="0" smtClean="0"/>
              <a:t>Continuation through program  </a:t>
            </a:r>
            <a:r>
              <a:rPr lang="en-US" b="1" dirty="0" smtClean="0">
                <a:solidFill>
                  <a:schemeClr val="bg1"/>
                </a:solidFill>
              </a:rPr>
              <a:t>Demand from other departments</a:t>
            </a:r>
          </a:p>
          <a:p>
            <a:r>
              <a:rPr lang="en-US" dirty="0" smtClean="0"/>
              <a:t>(Also known as 5C2: “progress </a:t>
            </a:r>
            <a:r>
              <a:rPr lang="en-US" dirty="0"/>
              <a:t>through course sequence”)</a:t>
            </a:r>
          </a:p>
        </p:txBody>
      </p:sp>
      <p:sp>
        <p:nvSpPr>
          <p:cNvPr id="4" name="Rectangle 3"/>
          <p:cNvSpPr/>
          <p:nvPr/>
        </p:nvSpPr>
        <p:spPr>
          <a:xfrm>
            <a:off x="838200" y="1479479"/>
            <a:ext cx="261135" cy="1243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756881" y="3101085"/>
            <a:ext cx="9596919" cy="2929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There is no course sequence</a:t>
            </a:r>
          </a:p>
          <a:p>
            <a:r>
              <a:rPr lang="en-US" dirty="0" smtClean="0"/>
              <a:t>We offer one 200-level class per year</a:t>
            </a:r>
          </a:p>
          <a:p>
            <a:r>
              <a:rPr lang="en-US" dirty="0" smtClean="0"/>
              <a:t>Not every year</a:t>
            </a:r>
          </a:p>
          <a:p>
            <a:r>
              <a:rPr lang="en-US" dirty="0" smtClean="0"/>
              <a:t>Enrollment is lower than 100-level classes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617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EARTH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2496"/>
            <a:ext cx="10515600" cy="1263721"/>
          </a:xfrm>
        </p:spPr>
        <p:txBody>
          <a:bodyPr/>
          <a:lstStyle/>
          <a:p>
            <a:r>
              <a:rPr lang="en-US" b="1" dirty="0" smtClean="0"/>
              <a:t>Continuation through program</a:t>
            </a:r>
          </a:p>
          <a:p>
            <a:r>
              <a:rPr lang="en-US" b="1" dirty="0" smtClean="0"/>
              <a:t>Demand from other departments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1479479"/>
            <a:ext cx="261135" cy="1243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756881" y="3101085"/>
            <a:ext cx="9596919" cy="2929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What is the program?  What is the other department?</a:t>
            </a:r>
          </a:p>
          <a:p>
            <a:r>
              <a:rPr lang="en-US" dirty="0" smtClean="0"/>
              <a:t>The “program” is general education</a:t>
            </a:r>
          </a:p>
          <a:p>
            <a:r>
              <a:rPr lang="en-US" dirty="0" smtClean="0"/>
              <a:t>The “other department” is the AA degree</a:t>
            </a:r>
          </a:p>
          <a:p>
            <a:r>
              <a:rPr lang="en-US" dirty="0" smtClean="0"/>
              <a:t>Green River does not monitor or assess the other department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818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EARTH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2496"/>
            <a:ext cx="10515600" cy="1263721"/>
          </a:xfrm>
        </p:spPr>
        <p:txBody>
          <a:bodyPr/>
          <a:lstStyle/>
          <a:p>
            <a:r>
              <a:rPr lang="en-US" b="1" dirty="0" smtClean="0"/>
              <a:t>Continuation through program</a:t>
            </a:r>
          </a:p>
          <a:p>
            <a:r>
              <a:rPr lang="en-US" b="1" dirty="0" smtClean="0"/>
              <a:t>Demand from other departments (3 - interdependency)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1479479"/>
            <a:ext cx="261135" cy="1243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448656" y="3101085"/>
            <a:ext cx="10459091" cy="2929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Roughly 650 students take 100-level Earth Science each year</a:t>
            </a:r>
          </a:p>
          <a:p>
            <a:r>
              <a:rPr lang="en-US" dirty="0" smtClean="0"/>
              <a:t>Almost all of them are filling a gen-</a:t>
            </a:r>
            <a:r>
              <a:rPr lang="en-US" dirty="0" err="1" smtClean="0"/>
              <a:t>ed</a:t>
            </a:r>
            <a:r>
              <a:rPr lang="en-US" dirty="0" smtClean="0"/>
              <a:t> requirement</a:t>
            </a:r>
          </a:p>
          <a:p>
            <a:r>
              <a:rPr lang="en-US" dirty="0" smtClean="0"/>
              <a:t>So </a:t>
            </a:r>
            <a:r>
              <a:rPr lang="en-US" dirty="0"/>
              <a:t>6</a:t>
            </a:r>
            <a:r>
              <a:rPr lang="en-US" dirty="0" smtClean="0"/>
              <a:t>50 gen </a:t>
            </a:r>
            <a:r>
              <a:rPr lang="en-US" dirty="0" err="1" smtClean="0"/>
              <a:t>ed</a:t>
            </a:r>
            <a:r>
              <a:rPr lang="en-US" dirty="0" smtClean="0"/>
              <a:t> students are “dependent” on Earth Science each year</a:t>
            </a:r>
          </a:p>
          <a:p>
            <a:r>
              <a:rPr lang="en-US" dirty="0" smtClean="0"/>
              <a:t>Students “continue” by (a) taking another class, or (b) moving 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416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EARTH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0301"/>
            <a:ext cx="10515600" cy="50959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In the deeper dive, Earth Science was highly rated in several categories</a:t>
            </a:r>
          </a:p>
          <a:p>
            <a:pPr marL="0" indent="0">
              <a:buNone/>
            </a:pPr>
            <a:r>
              <a:rPr lang="en-US" sz="1200" dirty="0" smtClean="0"/>
              <a:t>.</a:t>
            </a:r>
          </a:p>
          <a:p>
            <a:pPr lvl="1"/>
            <a:r>
              <a:rPr lang="en-US" sz="2800" b="1" dirty="0"/>
              <a:t>1B1 – Increasing Student Access - 2 </a:t>
            </a:r>
          </a:p>
          <a:p>
            <a:pPr lvl="1"/>
            <a:r>
              <a:rPr lang="en-US" sz="2800" b="1" dirty="0"/>
              <a:t>2A1 – External Forces/Factors -3 </a:t>
            </a:r>
          </a:p>
          <a:p>
            <a:pPr lvl="1"/>
            <a:r>
              <a:rPr lang="en-US" sz="2800" b="1" dirty="0"/>
              <a:t>2B1 – Community Demand for Courses and Training - 3 </a:t>
            </a:r>
          </a:p>
          <a:p>
            <a:pPr lvl="1"/>
            <a:r>
              <a:rPr lang="en-US" sz="2800" b="1" dirty="0"/>
              <a:t>3 – Interdependency for Program - 2 </a:t>
            </a:r>
          </a:p>
          <a:p>
            <a:pPr lvl="1"/>
            <a:r>
              <a:rPr lang="en-US" sz="2800" b="1" dirty="0"/>
              <a:t>5C2 – Student Progression Through Course Sequence - 1 </a:t>
            </a:r>
          </a:p>
          <a:p>
            <a:pPr lvl="1"/>
            <a:r>
              <a:rPr lang="en-US" sz="2800" b="1" dirty="0"/>
              <a:t>6A1- Annual Enrollment (Unduplicated Headcount) - 1 </a:t>
            </a:r>
          </a:p>
          <a:p>
            <a:pPr lvl="1"/>
            <a:r>
              <a:rPr lang="en-US" sz="2800" b="1" dirty="0"/>
              <a:t>6B1 – Student FTE Annualized - 4 </a:t>
            </a:r>
          </a:p>
          <a:p>
            <a:pPr lvl="1"/>
            <a:r>
              <a:rPr lang="en-US" sz="2800" b="1" dirty="0"/>
              <a:t>7A3 – Alignment to College Mission and Strategic Plan - 4 </a:t>
            </a:r>
          </a:p>
          <a:p>
            <a:pPr lvl="1"/>
            <a:r>
              <a:rPr lang="en-US" sz="2800" b="1" dirty="0"/>
              <a:t>8 – Diversity of Revenue Sources  - 3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28029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EARTH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2496"/>
            <a:ext cx="10515600" cy="1263721"/>
          </a:xfrm>
        </p:spPr>
        <p:txBody>
          <a:bodyPr/>
          <a:lstStyle/>
          <a:p>
            <a:r>
              <a:rPr lang="en-US" b="1" dirty="0" smtClean="0"/>
              <a:t>Continuation through program</a:t>
            </a:r>
          </a:p>
          <a:p>
            <a:r>
              <a:rPr lang="en-US" b="1" dirty="0" smtClean="0"/>
              <a:t>Demand from other departments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1479479"/>
            <a:ext cx="261135" cy="1243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243174" y="2969234"/>
            <a:ext cx="10623478" cy="33596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In March 29 Mid-Cycle </a:t>
            </a:r>
            <a:r>
              <a:rPr lang="en-US" dirty="0"/>
              <a:t>A</a:t>
            </a:r>
            <a:r>
              <a:rPr lang="en-US" dirty="0" smtClean="0"/>
              <a:t>ccreditation </a:t>
            </a:r>
            <a:r>
              <a:rPr lang="en-US" dirty="0"/>
              <a:t>R</a:t>
            </a:r>
            <a:r>
              <a:rPr lang="en-US" dirty="0" smtClean="0"/>
              <a:t>eview meeting… </a:t>
            </a:r>
          </a:p>
          <a:p>
            <a:pPr marL="0" indent="0">
              <a:buNone/>
            </a:pPr>
            <a:r>
              <a:rPr lang="en-US" dirty="0" smtClean="0"/>
              <a:t>Accreditors said departments like Earth Science are not programs.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The program is General Education.</a:t>
            </a:r>
          </a:p>
          <a:p>
            <a:pPr marL="0" indent="0">
              <a:buNone/>
            </a:pPr>
            <a:r>
              <a:rPr lang="en-US" dirty="0" smtClean="0"/>
              <a:t>     Gen Ed is the “department” that places demand on Earth Science. 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Earth Science contributes roughly 750 students to Gen Ed.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024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EARTH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2496"/>
            <a:ext cx="10515600" cy="1263721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Continuation through program</a:t>
            </a:r>
          </a:p>
          <a:p>
            <a:r>
              <a:rPr lang="en-US" b="1" dirty="0" smtClean="0"/>
              <a:t>Demand from other departments (3 - interdependency)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1479479"/>
            <a:ext cx="261135" cy="1243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243174" y="2969234"/>
            <a:ext cx="10623478" cy="33596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Of 1328 courses offered at Green River...</a:t>
            </a:r>
          </a:p>
          <a:p>
            <a:r>
              <a:rPr lang="en-US" dirty="0" smtClean="0"/>
              <a:t>Geology 101 is #43 out of 1328. (Top 3.2%)</a:t>
            </a:r>
          </a:p>
          <a:p>
            <a:r>
              <a:rPr lang="en-US" dirty="0" smtClean="0"/>
              <a:t>Oceanography 101 is #129. (Top 10%)</a:t>
            </a:r>
          </a:p>
          <a:p>
            <a:r>
              <a:rPr lang="en-US" dirty="0" smtClean="0"/>
              <a:t>Geology 106 is a NEW CLASS and it is #177 (Top 14%)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679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EARTH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2496"/>
            <a:ext cx="10515600" cy="1263721"/>
          </a:xfrm>
        </p:spPr>
        <p:txBody>
          <a:bodyPr/>
          <a:lstStyle/>
          <a:p>
            <a:r>
              <a:rPr lang="en-US" b="1" dirty="0" smtClean="0"/>
              <a:t>Continuation through program (5C2)</a:t>
            </a:r>
          </a:p>
          <a:p>
            <a:r>
              <a:rPr lang="en-US" b="1" dirty="0" smtClean="0"/>
              <a:t>Demand from other departments (3)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1479479"/>
            <a:ext cx="261135" cy="1243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500028" y="3503488"/>
            <a:ext cx="9709078" cy="30616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In our April 1</a:t>
            </a:r>
            <a:r>
              <a:rPr lang="en-US" baseline="30000" dirty="0" smtClean="0"/>
              <a:t>st</a:t>
            </a:r>
            <a:r>
              <a:rPr lang="en-US" dirty="0" smtClean="0"/>
              <a:t> meeting about Earth Science and PPP…</a:t>
            </a:r>
          </a:p>
          <a:p>
            <a:r>
              <a:rPr lang="en-US" dirty="0" smtClean="0"/>
              <a:t>All including Derek agreed “5C2 progression through the course sequence” wasn’t relevant to the Earth Science department.</a:t>
            </a:r>
            <a:endParaRPr lang="en-US" sz="28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Earth Science classes are among highest in demand on campus.</a:t>
            </a:r>
          </a:p>
          <a:p>
            <a:pPr marL="0" indent="0">
              <a:buNone/>
            </a:pPr>
            <a:r>
              <a:rPr lang="en-US" dirty="0" smtClean="0"/>
              <a:t>Roughly 650 students are dependent on them for Gen Ed.</a:t>
            </a:r>
          </a:p>
        </p:txBody>
      </p:sp>
    </p:spTree>
    <p:extLst>
      <p:ext uri="{BB962C8B-B14F-4D97-AF65-F5344CB8AC3E}">
        <p14:creationId xmlns:p14="http://schemas.microsoft.com/office/powerpoint/2010/main" val="4138658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EARTH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Earth Science department had low ratings in only four categories</a:t>
            </a:r>
          </a:p>
          <a:p>
            <a:r>
              <a:rPr lang="en-US" b="1" dirty="0" smtClean="0"/>
              <a:t>Access</a:t>
            </a:r>
          </a:p>
          <a:p>
            <a:r>
              <a:rPr lang="en-US" b="1" dirty="0" smtClean="0"/>
              <a:t>Continuation through program</a:t>
            </a:r>
          </a:p>
          <a:p>
            <a:r>
              <a:rPr lang="en-US" b="1" dirty="0" smtClean="0"/>
              <a:t>Demand from other departments</a:t>
            </a:r>
          </a:p>
          <a:p>
            <a:r>
              <a:rPr lang="en-US" b="1" dirty="0" smtClean="0"/>
              <a:t>Unduplicated headcount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647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EARTH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Earth Science department had low ratings in only four categories</a:t>
            </a:r>
          </a:p>
          <a:p>
            <a:r>
              <a:rPr lang="en-US" b="1" dirty="0" smtClean="0"/>
              <a:t>Access</a:t>
            </a:r>
          </a:p>
          <a:p>
            <a:r>
              <a:rPr lang="en-US" dirty="0" smtClean="0"/>
              <a:t>Continuation through program</a:t>
            </a:r>
          </a:p>
          <a:p>
            <a:r>
              <a:rPr lang="en-US" b="1" dirty="0" smtClean="0"/>
              <a:t>Demand </a:t>
            </a:r>
            <a:r>
              <a:rPr lang="en-US" b="1" dirty="0"/>
              <a:t>from other </a:t>
            </a:r>
            <a:r>
              <a:rPr lang="en-US" b="1" dirty="0" smtClean="0"/>
              <a:t>departments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462337" y="2815119"/>
            <a:ext cx="5506948" cy="5034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89051" y="1799940"/>
            <a:ext cx="10589231" cy="5034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937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EARTH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19157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Earth Science department had low ratings in only four categories</a:t>
            </a:r>
          </a:p>
          <a:p>
            <a:r>
              <a:rPr lang="en-US" b="1" dirty="0" smtClean="0"/>
              <a:t>Access</a:t>
            </a:r>
          </a:p>
          <a:p>
            <a:r>
              <a:rPr lang="en-US" dirty="0" smtClean="0"/>
              <a:t>Continuation through program</a:t>
            </a:r>
          </a:p>
          <a:p>
            <a:r>
              <a:rPr lang="en-US" b="1" dirty="0" smtClean="0"/>
              <a:t>Demand from </a:t>
            </a:r>
            <a:r>
              <a:rPr lang="en-US" b="1" strike="sngStrike" dirty="0" smtClean="0"/>
              <a:t>other departments</a:t>
            </a:r>
            <a:r>
              <a:rPr lang="en-US" b="1" dirty="0" smtClean="0"/>
              <a:t>  </a:t>
            </a:r>
            <a:r>
              <a:rPr lang="en-US" dirty="0" smtClean="0"/>
              <a:t>general education students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62337" y="2815119"/>
            <a:ext cx="5506948" cy="5034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777531" y="4308047"/>
            <a:ext cx="889506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Do we still want students to get an AA degree?</a:t>
            </a:r>
          </a:p>
          <a:p>
            <a:pPr algn="ctr"/>
            <a:r>
              <a:rPr lang="en-US" sz="2800" dirty="0" smtClean="0"/>
              <a:t>Do we want students in business and liberal arts to transfer?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685773" y="5446767"/>
            <a:ext cx="70786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Do we still want entry-level lab science classes?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589051" y="1799940"/>
            <a:ext cx="10589231" cy="5034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953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EARTH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137991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Earth Science department had low ratings in only four categories</a:t>
            </a:r>
          </a:p>
          <a:p>
            <a:r>
              <a:rPr lang="en-US" b="1" dirty="0" smtClean="0"/>
              <a:t>Access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09079" y="3340476"/>
            <a:ext cx="9779344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Time of day:  Classes run from 8:00 AM to 9:30 PM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We could try to add more.  (Fill rates would decline.)</a:t>
            </a:r>
          </a:p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Mode of delivery:  Most F2F, some hybrid, some online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We could teach more online.  (Student success would decline.)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4048018" y="3358536"/>
            <a:ext cx="5691883" cy="4770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cc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705565" y="4696235"/>
            <a:ext cx="5691883" cy="4770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609384" y="3853649"/>
            <a:ext cx="8024369" cy="4883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667088" y="5157788"/>
            <a:ext cx="9321558" cy="4608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808856" y="3028804"/>
            <a:ext cx="6219289" cy="26263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89051" y="1799940"/>
            <a:ext cx="10589231" cy="5034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631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EARTH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137991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Earth Science department had low ratings in only four categories</a:t>
            </a:r>
          </a:p>
          <a:p>
            <a:r>
              <a:rPr lang="en-US" b="1" dirty="0" smtClean="0"/>
              <a:t>Access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10336" y="3221665"/>
            <a:ext cx="93877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We could also reduce the size of the Earth Science department.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3142214" y="3935675"/>
            <a:ext cx="59951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Access to science classes would decline.</a:t>
            </a:r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3142213" y="4649685"/>
            <a:ext cx="73855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Faculty workload may decline.     </a:t>
            </a:r>
            <a:br>
              <a:rPr lang="en-US" sz="2800" dirty="0" smtClean="0"/>
            </a:br>
            <a:r>
              <a:rPr lang="en-US" sz="2800" dirty="0" smtClean="0"/>
              <a:t>Students would suffer.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142213" y="5106147"/>
            <a:ext cx="5691883" cy="4770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89051" y="1799940"/>
            <a:ext cx="10589231" cy="5034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239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EARTH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121552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Earth Science department had low ratings in only four categories</a:t>
            </a:r>
          </a:p>
          <a:p>
            <a:r>
              <a:rPr lang="en-US" b="1" dirty="0" smtClean="0"/>
              <a:t>Access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53905" y="3760341"/>
            <a:ext cx="368389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What science classes do</a:t>
            </a:r>
            <a:br>
              <a:rPr lang="en-US" sz="2800" dirty="0" smtClean="0"/>
            </a:br>
            <a:r>
              <a:rPr lang="en-US" sz="2800" dirty="0" smtClean="0"/>
              <a:t>“general education” </a:t>
            </a:r>
            <a:br>
              <a:rPr lang="en-US" sz="2800" dirty="0" smtClean="0"/>
            </a:br>
            <a:r>
              <a:rPr lang="en-US" sz="2800" dirty="0" smtClean="0"/>
              <a:t>students take?</a:t>
            </a:r>
            <a:endParaRPr lang="en-US" sz="280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4218610"/>
              </p:ext>
            </p:extLst>
          </p:nvPr>
        </p:nvGraphicFramePr>
        <p:xfrm>
          <a:off x="5711574" y="2412626"/>
          <a:ext cx="5466708" cy="3327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/>
          <p:cNvSpPr/>
          <p:nvPr/>
        </p:nvSpPr>
        <p:spPr>
          <a:xfrm>
            <a:off x="589051" y="1799940"/>
            <a:ext cx="10589231" cy="5034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541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EARTH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121552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Earth Science department had low ratings in only four categories</a:t>
            </a:r>
          </a:p>
          <a:p>
            <a:r>
              <a:rPr lang="en-US" b="1" dirty="0" smtClean="0"/>
              <a:t>Access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9874" y="3454820"/>
            <a:ext cx="53939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Other </a:t>
            </a:r>
            <a:r>
              <a:rPr lang="en-US" sz="2800" dirty="0" smtClean="0"/>
              <a:t>departments </a:t>
            </a:r>
            <a:r>
              <a:rPr lang="en-US" sz="2800" b="1" i="1" dirty="0" smtClean="0"/>
              <a:t>do </a:t>
            </a:r>
            <a:r>
              <a:rPr lang="en-US" sz="2800" b="1" i="1" dirty="0"/>
              <a:t>not </a:t>
            </a:r>
            <a:r>
              <a:rPr lang="en-US" sz="2800" dirty="0"/>
              <a:t>have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the capacity to </a:t>
            </a:r>
            <a:r>
              <a:rPr lang="en-US" sz="2800" dirty="0"/>
              <a:t>absorb all of the </a:t>
            </a:r>
            <a:br>
              <a:rPr lang="en-US" sz="2800" dirty="0"/>
            </a:br>
            <a:r>
              <a:rPr lang="en-US" sz="2800" dirty="0"/>
              <a:t>Earth Science students.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9874" y="5118545"/>
            <a:ext cx="53939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(and if they did…</a:t>
            </a:r>
            <a:br>
              <a:rPr lang="en-US" sz="2800" dirty="0" smtClean="0"/>
            </a:br>
            <a:r>
              <a:rPr lang="en-US" sz="2800" dirty="0" smtClean="0"/>
              <a:t>what would be the point?)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589051" y="1799940"/>
            <a:ext cx="10589231" cy="5034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5602884"/>
              </p:ext>
            </p:extLst>
          </p:nvPr>
        </p:nvGraphicFramePr>
        <p:xfrm>
          <a:off x="5711574" y="2412626"/>
          <a:ext cx="5466708" cy="3327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18191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EARTH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0301"/>
            <a:ext cx="10515600" cy="50959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In the deeper dive, Earth Science was highly rated in several categories</a:t>
            </a:r>
          </a:p>
          <a:p>
            <a:pPr marL="0" indent="0">
              <a:buNone/>
            </a:pPr>
            <a:r>
              <a:rPr lang="en-US" sz="1200" dirty="0" smtClean="0"/>
              <a:t>.</a:t>
            </a:r>
          </a:p>
          <a:p>
            <a:pPr lvl="1"/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1B1 – Increasing Student Access - 2 </a:t>
            </a:r>
          </a:p>
          <a:p>
            <a:pPr lvl="1"/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2A1 – External Forces/Factors -3 </a:t>
            </a:r>
          </a:p>
          <a:p>
            <a:pPr lvl="1"/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2B1 – Community Demand for Courses and Training - 3 </a:t>
            </a:r>
          </a:p>
          <a:p>
            <a:pPr lvl="1"/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3 – Interdependency for Program - 2 </a:t>
            </a:r>
          </a:p>
          <a:p>
            <a:pPr lvl="1"/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5C2 – Student Progression Through Course Sequence - 1 </a:t>
            </a:r>
          </a:p>
          <a:p>
            <a:pPr lvl="1"/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6A1- Annual Enrollment (Unduplicated Headcount) - 1 </a:t>
            </a:r>
          </a:p>
          <a:p>
            <a:pPr lvl="1"/>
            <a:r>
              <a:rPr lang="en-US" sz="2800" b="1" dirty="0"/>
              <a:t>6B1 – Student FTE Annualized - 4 </a:t>
            </a:r>
          </a:p>
          <a:p>
            <a:pPr lvl="1"/>
            <a:r>
              <a:rPr lang="en-US" sz="2800" b="1" dirty="0"/>
              <a:t>7A3 – Alignment to College Mission and Strategic Plan - 4 </a:t>
            </a:r>
          </a:p>
          <a:p>
            <a:pPr lvl="1"/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8 – Diversity of Revenue Sources  - 3</a:t>
            </a:r>
          </a:p>
        </p:txBody>
      </p:sp>
    </p:spTree>
    <p:extLst>
      <p:ext uri="{BB962C8B-B14F-4D97-AF65-F5344CB8AC3E}">
        <p14:creationId xmlns:p14="http://schemas.microsoft.com/office/powerpoint/2010/main" val="1866996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EARTH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121552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Can we replace Earth Science classes with other science classes?</a:t>
            </a:r>
          </a:p>
          <a:p>
            <a:pPr marL="0" indent="0">
              <a:buNone/>
            </a:pPr>
            <a:r>
              <a:rPr lang="en-US" dirty="0" smtClean="0"/>
              <a:t>Not really.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3571" y="3095229"/>
            <a:ext cx="539393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High needs “1.3 FTE” classes</a:t>
            </a:r>
            <a:br>
              <a:rPr lang="en-US" sz="2800" dirty="0" smtClean="0"/>
            </a:br>
            <a:r>
              <a:rPr lang="en-US" sz="2800" dirty="0" smtClean="0"/>
              <a:t>are out of the question.</a:t>
            </a:r>
          </a:p>
          <a:p>
            <a:pPr algn="ctr"/>
            <a:endParaRPr lang="en-US" sz="2800" dirty="0" smtClean="0"/>
          </a:p>
          <a:p>
            <a:pPr algn="ctr"/>
            <a:r>
              <a:rPr lang="en-US" sz="2800" dirty="0" smtClean="0"/>
              <a:t>Students don’t have math 141.</a:t>
            </a:r>
          </a:p>
          <a:p>
            <a:pPr algn="ctr"/>
            <a:r>
              <a:rPr lang="en-US" sz="2800" dirty="0" smtClean="0"/>
              <a:t>They complain about math already.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6443611" y="3103787"/>
            <a:ext cx="539393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Other entry-level classes</a:t>
            </a:r>
            <a:br>
              <a:rPr lang="en-US" sz="2800" dirty="0" smtClean="0"/>
            </a:br>
            <a:r>
              <a:rPr lang="en-US" sz="2800" dirty="0" smtClean="0"/>
              <a:t>don’t make sense.</a:t>
            </a:r>
          </a:p>
          <a:p>
            <a:pPr algn="ctr"/>
            <a:endParaRPr lang="en-US" sz="2800" dirty="0" smtClean="0"/>
          </a:p>
          <a:p>
            <a:pPr algn="ctr"/>
            <a:r>
              <a:rPr lang="en-US" sz="2800" dirty="0" smtClean="0"/>
              <a:t>Building a new lab is expensive.</a:t>
            </a:r>
          </a:p>
          <a:p>
            <a:pPr algn="ctr"/>
            <a:r>
              <a:rPr lang="en-US" sz="2800" dirty="0" smtClean="0"/>
              <a:t>There is nothing to gain.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540249" y="5730472"/>
            <a:ext cx="109870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Earth Science offers 50% of the diversity of classes in introductory science.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56921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EARTH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1215526"/>
          </a:xfrm>
        </p:spPr>
        <p:txBody>
          <a:bodyPr/>
          <a:lstStyle/>
          <a:p>
            <a:r>
              <a:rPr lang="en-US" b="1" dirty="0" smtClean="0"/>
              <a:t>Access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04818" y="2609636"/>
            <a:ext cx="970907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Can we increase access to Earth Science classes?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Increase online offerings?   (Done, and doing more.)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Add fun lab-free math-free class?  (Done, and doing more.)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Increase face to face offerings?   (This requires instructors…)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5712431" y="3133618"/>
            <a:ext cx="4017196" cy="4726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8957" y="3543262"/>
            <a:ext cx="4017196" cy="4726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438043" y="3984390"/>
            <a:ext cx="4017196" cy="4726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455579" y="5106787"/>
            <a:ext cx="558877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GRC can’t consider “Earth Science” </a:t>
            </a:r>
            <a:br>
              <a:rPr lang="en-US" sz="2800" dirty="0" smtClean="0"/>
            </a:br>
            <a:r>
              <a:rPr lang="en-US" sz="2800" dirty="0" smtClean="0"/>
              <a:t>in isolation from other departments. 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5106787"/>
            <a:ext cx="44046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Interdependency of </a:t>
            </a:r>
            <a:r>
              <a:rPr lang="en-US" sz="2800" b="1" i="1" dirty="0" smtClean="0"/>
              <a:t>staffing</a:t>
            </a:r>
            <a:r>
              <a:rPr lang="en-US" sz="2800" b="1" dirty="0" smtClean="0"/>
              <a:t>: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494972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  <p:bldP spid="11" grpId="0" animBg="1"/>
      <p:bldP spid="6" grpId="0"/>
      <p:bldP spid="7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EARTH SCIENCE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89051" y="1478105"/>
            <a:ext cx="10589231" cy="5034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And what about COST?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8200" y="2178122"/>
            <a:ext cx="105727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How do science departments compare in terms of REVENUE and COST?</a:t>
            </a:r>
            <a:endParaRPr lang="en-US" sz="28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453413"/>
              </p:ext>
            </p:extLst>
          </p:nvPr>
        </p:nvGraphicFramePr>
        <p:xfrm>
          <a:off x="1790700" y="3420438"/>
          <a:ext cx="8945794" cy="2133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22212"/>
                <a:gridCol w="2427767"/>
                <a:gridCol w="2150685"/>
                <a:gridCol w="2045130"/>
              </a:tblGrid>
              <a:tr h="431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u="none" strike="noStrike" dirty="0">
                          <a:effectLst/>
                        </a:rPr>
                        <a:t>Department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u="none" strike="noStrike" dirty="0">
                          <a:effectLst/>
                        </a:rPr>
                        <a:t>Total revenue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u="none" strike="noStrike" dirty="0">
                          <a:effectLst/>
                        </a:rPr>
                        <a:t>Total cost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u="none" strike="noStrike" dirty="0">
                          <a:effectLst/>
                        </a:rPr>
                        <a:t>Revenue/cost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u="none" strike="noStrike">
                          <a:effectLst/>
                        </a:rPr>
                        <a:t>LIFE (AP/BIO)</a:t>
                      </a:r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u="none" strike="noStrike">
                          <a:effectLst/>
                        </a:rPr>
                        <a:t>$1,575,765.96 </a:t>
                      </a:r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u="none" strike="noStrike">
                          <a:effectLst/>
                        </a:rPr>
                        <a:t>$826,762.91 </a:t>
                      </a:r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u="none" strike="noStrike">
                          <a:effectLst/>
                        </a:rPr>
                        <a:t>191%</a:t>
                      </a:r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425450"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u="none" strike="noStrike">
                          <a:effectLst/>
                        </a:rPr>
                        <a:t>CHEMISTRY</a:t>
                      </a:r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u="none" strike="noStrike">
                          <a:effectLst/>
                        </a:rPr>
                        <a:t>$1,050,698.01 </a:t>
                      </a:r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u="none" strike="noStrike">
                          <a:effectLst/>
                        </a:rPr>
                        <a:t>$534,415.51 </a:t>
                      </a:r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u="none" strike="noStrike">
                          <a:effectLst/>
                        </a:rPr>
                        <a:t>197%</a:t>
                      </a:r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425450"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u="none" strike="noStrike">
                          <a:effectLst/>
                        </a:rPr>
                        <a:t>PHYS/ASTRO</a:t>
                      </a:r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u="none" strike="noStrike">
                          <a:effectLst/>
                        </a:rPr>
                        <a:t>$890,564.28 </a:t>
                      </a:r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u="none" strike="noStrike">
                          <a:effectLst/>
                        </a:rPr>
                        <a:t>$465,092.07 </a:t>
                      </a:r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u="none" strike="noStrike">
                          <a:effectLst/>
                        </a:rPr>
                        <a:t>191%</a:t>
                      </a:r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425450"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u="none" strike="noStrike" dirty="0">
                          <a:effectLst/>
                        </a:rPr>
                        <a:t>EARTH SCI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u="none" strike="noStrike" dirty="0">
                          <a:effectLst/>
                        </a:rPr>
                        <a:t>$383,035.95 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u="none" strike="noStrike" dirty="0">
                          <a:effectLst/>
                        </a:rPr>
                        <a:t>$185,822.55 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u="none" strike="noStrike" dirty="0">
                          <a:effectLst/>
                        </a:rPr>
                        <a:t>206%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8691938" y="3071973"/>
            <a:ext cx="2321959" cy="3226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544639" y="3113070"/>
            <a:ext cx="2897312" cy="29281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119937" y="3215811"/>
            <a:ext cx="2835668" cy="26096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4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 animBg="1"/>
      <p:bldP spid="13" grpId="0" animBg="1"/>
      <p:bldP spid="14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EARTH SCIENCE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89051" y="1478105"/>
            <a:ext cx="10589231" cy="5034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And what about COST?</a:t>
            </a:r>
            <a:endParaRPr lang="en-US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561756"/>
              </p:ext>
            </p:extLst>
          </p:nvPr>
        </p:nvGraphicFramePr>
        <p:xfrm>
          <a:off x="838200" y="2995223"/>
          <a:ext cx="10515600" cy="25135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83577"/>
                <a:gridCol w="2108110"/>
                <a:gridCol w="1858629"/>
                <a:gridCol w="1858629"/>
                <a:gridCol w="1222454"/>
                <a:gridCol w="1584201"/>
              </a:tblGrid>
              <a:tr h="417880">
                <a:tc>
                  <a:txBody>
                    <a:bodyPr/>
                    <a:lstStyle/>
                    <a:p>
                      <a:pPr algn="l" fontAlgn="b"/>
                      <a:endParaRPr lang="en-US" sz="2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37" marR="6237" marT="6237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37" marR="6237" marT="6237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37" marR="6237" marT="6237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u="none" strike="noStrike">
                          <a:effectLst/>
                        </a:rPr>
                        <a:t>Revenue</a:t>
                      </a:r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37" marR="6237" marT="6237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u="none" strike="noStrike">
                          <a:effectLst/>
                        </a:rPr>
                        <a:t>Sections</a:t>
                      </a:r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37" marR="6237" marT="6237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u="none" strike="noStrike">
                          <a:effectLst/>
                        </a:rPr>
                        <a:t>"Profit"</a:t>
                      </a:r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37" marR="6237" marT="6237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24117"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u="none" strike="noStrike" dirty="0">
                          <a:effectLst/>
                        </a:rPr>
                        <a:t> 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37" marR="6237" marT="6237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u="none" strike="noStrike" dirty="0">
                          <a:effectLst/>
                        </a:rPr>
                        <a:t>Total revenue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37" marR="6237" marT="6237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u="none" strike="noStrike" dirty="0">
                          <a:effectLst/>
                        </a:rPr>
                        <a:t>Total cost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37" marR="6237" marT="6237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u="none" strike="noStrike" dirty="0">
                          <a:effectLst/>
                        </a:rPr>
                        <a:t>minus cost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37" marR="6237" marT="6237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u="none" strike="noStrike" dirty="0">
                          <a:effectLst/>
                        </a:rPr>
                        <a:t>per year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37" marR="6237" marT="6237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u="none" strike="noStrike" dirty="0">
                          <a:effectLst/>
                        </a:rPr>
                        <a:t>per section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37" marR="6237" marT="6237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17880"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u="none" strike="noStrike">
                          <a:effectLst/>
                        </a:rPr>
                        <a:t>LIFE (AP/BIO)</a:t>
                      </a:r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37" marR="6237" marT="623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u="none" strike="noStrike">
                          <a:effectLst/>
                        </a:rPr>
                        <a:t>$1,575,765.96 </a:t>
                      </a:r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37" marR="6237" marT="623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u="none" strike="noStrike">
                          <a:effectLst/>
                        </a:rPr>
                        <a:t>$826,762.91 </a:t>
                      </a:r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37" marR="6237" marT="623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u="none" strike="noStrike">
                          <a:effectLst/>
                        </a:rPr>
                        <a:t>$749,003.05 </a:t>
                      </a:r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37" marR="6237" marT="62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u="none" strike="noStrike">
                          <a:effectLst/>
                        </a:rPr>
                        <a:t>141</a:t>
                      </a:r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37" marR="6237" marT="62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u="none" strike="noStrike" dirty="0" smtClean="0">
                          <a:effectLst/>
                        </a:rPr>
                        <a:t>$5300</a:t>
                      </a:r>
                    </a:p>
                  </a:txBody>
                  <a:tcPr marL="6237" marR="6237" marT="6237" marB="0" anchor="b"/>
                </a:tc>
              </a:tr>
              <a:tr h="417880"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u="none" strike="noStrike">
                          <a:effectLst/>
                        </a:rPr>
                        <a:t>CHEMISTRY</a:t>
                      </a:r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37" marR="6237" marT="623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u="none" strike="noStrike" dirty="0">
                          <a:effectLst/>
                        </a:rPr>
                        <a:t>$1,050,698.01 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37" marR="6237" marT="623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u="none" strike="noStrike">
                          <a:effectLst/>
                        </a:rPr>
                        <a:t>$534,415.51 </a:t>
                      </a:r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37" marR="6237" marT="623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u="none" strike="noStrike">
                          <a:effectLst/>
                        </a:rPr>
                        <a:t>$516,282.50 </a:t>
                      </a:r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37" marR="6237" marT="62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u="none" strike="noStrike" dirty="0">
                          <a:effectLst/>
                        </a:rPr>
                        <a:t>8</a:t>
                      </a:r>
                      <a:r>
                        <a:rPr lang="en-US" sz="2600" u="none" strike="noStrike" dirty="0" smtClean="0">
                          <a:effectLst/>
                        </a:rPr>
                        <a:t>0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37" marR="6237" marT="62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u="none" strike="noStrike" dirty="0" smtClean="0">
                          <a:effectLst/>
                        </a:rPr>
                        <a:t>$6500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37" marR="6237" marT="6237" marB="0" anchor="b"/>
                </a:tc>
              </a:tr>
              <a:tr h="417880"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u="none" strike="noStrike">
                          <a:effectLst/>
                        </a:rPr>
                        <a:t>PHYS/ASTRO</a:t>
                      </a:r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37" marR="6237" marT="623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u="none" strike="noStrike">
                          <a:effectLst/>
                        </a:rPr>
                        <a:t>$890,564.28 </a:t>
                      </a:r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37" marR="6237" marT="623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u="none" strike="noStrike">
                          <a:effectLst/>
                        </a:rPr>
                        <a:t>$465,092.07 </a:t>
                      </a:r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37" marR="6237" marT="623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u="none" strike="noStrike">
                          <a:effectLst/>
                        </a:rPr>
                        <a:t>$425,472.21 </a:t>
                      </a:r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37" marR="6237" marT="62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u="none" strike="noStrike">
                          <a:effectLst/>
                        </a:rPr>
                        <a:t>76</a:t>
                      </a:r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37" marR="6237" marT="62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u="none" strike="noStrike" dirty="0" smtClean="0">
                          <a:effectLst/>
                        </a:rPr>
                        <a:t>$5600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37" marR="6237" marT="6237" marB="0" anchor="b"/>
                </a:tc>
              </a:tr>
              <a:tr h="417880"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u="none" strike="noStrike" dirty="0">
                          <a:effectLst/>
                        </a:rPr>
                        <a:t>EARTH SCI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37" marR="6237" marT="6237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u="none" strike="noStrike" dirty="0">
                          <a:effectLst/>
                        </a:rPr>
                        <a:t>$383,035.95 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37" marR="6237" marT="6237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u="none" strike="noStrike" dirty="0">
                          <a:effectLst/>
                        </a:rPr>
                        <a:t>$185,822.55 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37" marR="6237" marT="6237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600" u="none" strike="noStrike" dirty="0">
                          <a:effectLst/>
                        </a:rPr>
                        <a:t>$197,213.40 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37" marR="6237" marT="6237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u="none" strike="noStrike" dirty="0">
                          <a:effectLst/>
                        </a:rPr>
                        <a:t>29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37" marR="6237" marT="6237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u="none" strike="noStrike" dirty="0" smtClean="0">
                          <a:effectLst/>
                        </a:rPr>
                        <a:t>$6800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37" marR="6237" marT="6237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9765547" y="2803668"/>
            <a:ext cx="2321959" cy="39348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8550205" y="2855762"/>
            <a:ext cx="2897312" cy="29281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701351" y="2897925"/>
            <a:ext cx="2835668" cy="30716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211532" y="2178122"/>
            <a:ext cx="58990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REVENUE and COST:  section by section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90711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EARTH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Earth Science department had low ratings in only four categories</a:t>
            </a:r>
          </a:p>
          <a:p>
            <a:r>
              <a:rPr lang="en-US" b="1" dirty="0" smtClean="0"/>
              <a:t>Access</a:t>
            </a:r>
          </a:p>
          <a:p>
            <a:r>
              <a:rPr lang="en-US" b="1" dirty="0" smtClean="0"/>
              <a:t>Continuation through program</a:t>
            </a:r>
          </a:p>
          <a:p>
            <a:r>
              <a:rPr lang="en-US" b="1" dirty="0" smtClean="0"/>
              <a:t>Demand from other departments</a:t>
            </a:r>
          </a:p>
          <a:p>
            <a:r>
              <a:rPr lang="en-US" b="1" dirty="0" smtClean="0"/>
              <a:t>Unduplicated headcount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728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EARTH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Earth Science department had low ratings in only four categories</a:t>
            </a:r>
          </a:p>
          <a:p>
            <a:r>
              <a:rPr lang="en-US" b="1" dirty="0" smtClean="0"/>
              <a:t>Access</a:t>
            </a:r>
          </a:p>
          <a:p>
            <a:r>
              <a:rPr lang="en-US" b="1" dirty="0" smtClean="0"/>
              <a:t>Continuation through program</a:t>
            </a:r>
          </a:p>
          <a:p>
            <a:r>
              <a:rPr lang="en-US" b="1" dirty="0" smtClean="0"/>
              <a:t>Demand from other departments</a:t>
            </a:r>
          </a:p>
          <a:p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Unduplicated headcount   </a:t>
            </a:r>
            <a:r>
              <a:rPr lang="en-US" b="1" dirty="0" smtClean="0"/>
              <a:t>irrelevant (and data is wrong)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878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EARTH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38726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Earth Science department had low ratings in only four categories</a:t>
            </a:r>
          </a:p>
          <a:p>
            <a:r>
              <a:rPr lang="en-US" b="1" dirty="0" smtClean="0"/>
              <a:t>Access</a:t>
            </a:r>
          </a:p>
          <a:p>
            <a:r>
              <a:rPr lang="en-US" b="1" dirty="0"/>
              <a:t>Continuation through </a:t>
            </a:r>
            <a:r>
              <a:rPr lang="en-US" b="1" dirty="0" smtClean="0"/>
              <a:t>program</a:t>
            </a:r>
          </a:p>
          <a:p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Demand from other departments   </a:t>
            </a:r>
            <a:r>
              <a:rPr lang="en-US" b="1" dirty="0"/>
              <a:t>h</a:t>
            </a:r>
            <a:r>
              <a:rPr lang="en-US" b="1" dirty="0" smtClean="0"/>
              <a:t>uge demand from the GEN ED</a:t>
            </a:r>
          </a:p>
          <a:p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Unduplicated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headcount   </a:t>
            </a:r>
            <a:r>
              <a:rPr lang="en-US" b="1" dirty="0"/>
              <a:t>irrelevant (and data is wrong)</a:t>
            </a:r>
          </a:p>
          <a:p>
            <a:pPr marL="0" indent="0">
              <a:buNone/>
            </a:pP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481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EARTH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Earth Science department had low ratings in only four categories</a:t>
            </a:r>
          </a:p>
          <a:p>
            <a:r>
              <a:rPr lang="en-US" b="1" dirty="0" smtClean="0"/>
              <a:t>Access</a:t>
            </a:r>
          </a:p>
          <a:p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Continuation through program   </a:t>
            </a:r>
            <a:r>
              <a:rPr lang="en-US" b="1" dirty="0" smtClean="0"/>
              <a:t>irrelevant except for geology majors</a:t>
            </a:r>
          </a:p>
          <a:p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Demand from other departments   </a:t>
            </a:r>
            <a:r>
              <a:rPr lang="en-US" b="1" dirty="0"/>
              <a:t>h</a:t>
            </a:r>
            <a:r>
              <a:rPr lang="en-US" b="1" dirty="0" smtClean="0"/>
              <a:t>uge demand </a:t>
            </a:r>
            <a:r>
              <a:rPr lang="en-US" b="1" dirty="0"/>
              <a:t>from the GEN ED</a:t>
            </a:r>
          </a:p>
          <a:p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Unduplicated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headcount   </a:t>
            </a:r>
            <a:r>
              <a:rPr lang="en-US" b="1" dirty="0"/>
              <a:t>irrelevant (and data is wrong)</a:t>
            </a:r>
          </a:p>
          <a:p>
            <a:pPr marL="0" indent="0">
              <a:buNone/>
            </a:pP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878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EARTH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38726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Earth Science department had low ratings in only four categories</a:t>
            </a:r>
          </a:p>
          <a:p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Access </a:t>
            </a:r>
            <a:r>
              <a:rPr lang="en-US" b="1" dirty="0"/>
              <a:t> Earth Science provides </a:t>
            </a:r>
            <a:r>
              <a:rPr lang="en-US" b="1" i="1" dirty="0" smtClean="0"/>
              <a:t>crucial </a:t>
            </a:r>
            <a:r>
              <a:rPr lang="en-US" b="1" dirty="0"/>
              <a:t>access to an AA degree</a:t>
            </a:r>
          </a:p>
          <a:p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Continuation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through program   </a:t>
            </a:r>
            <a:r>
              <a:rPr lang="en-US" b="1" dirty="0" smtClean="0"/>
              <a:t>irrelevant except for geology majors</a:t>
            </a:r>
          </a:p>
          <a:p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Demand from other departments   </a:t>
            </a:r>
            <a:r>
              <a:rPr lang="en-US" b="1" dirty="0" smtClean="0"/>
              <a:t>huge </a:t>
            </a:r>
            <a:r>
              <a:rPr lang="en-US" b="1" dirty="0"/>
              <a:t>demand from the GEN ED</a:t>
            </a:r>
          </a:p>
          <a:p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Unduplicated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headcount   </a:t>
            </a:r>
            <a:r>
              <a:rPr lang="en-US" b="1" dirty="0"/>
              <a:t>irrelevant (and data is wrong</a:t>
            </a:r>
            <a:r>
              <a:rPr lang="en-US" b="1" dirty="0" smtClean="0"/>
              <a:t>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4691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EARTH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38726" cy="285939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Earth Science department had low ratings in only four categories</a:t>
            </a:r>
          </a:p>
          <a:p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Access </a:t>
            </a:r>
            <a:r>
              <a:rPr lang="en-US" b="1" dirty="0"/>
              <a:t> Earth Science provides </a:t>
            </a:r>
            <a:r>
              <a:rPr lang="en-US" b="1" i="1" dirty="0" smtClean="0"/>
              <a:t>crucial </a:t>
            </a:r>
            <a:r>
              <a:rPr lang="en-US" b="1" dirty="0"/>
              <a:t>access to an AA degree</a:t>
            </a:r>
          </a:p>
          <a:p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Continuation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through program   </a:t>
            </a:r>
            <a:r>
              <a:rPr lang="en-US" b="1" dirty="0" smtClean="0"/>
              <a:t>irrelevant except for geology majors</a:t>
            </a:r>
          </a:p>
          <a:p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Demand from other departments   </a:t>
            </a:r>
            <a:r>
              <a:rPr lang="en-US" b="1" dirty="0" smtClean="0"/>
              <a:t>huge </a:t>
            </a:r>
            <a:r>
              <a:rPr lang="en-US" b="1" dirty="0"/>
              <a:t>demand from the GEN ED</a:t>
            </a:r>
          </a:p>
          <a:p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Unduplicated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headcount   </a:t>
            </a:r>
            <a:r>
              <a:rPr lang="en-US" b="1" dirty="0"/>
              <a:t>irrelevant (and data is wrong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017142" y="5034337"/>
            <a:ext cx="32973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REVENUE AND COST: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448710" y="5034337"/>
            <a:ext cx="564154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The most efficient department in the </a:t>
            </a:r>
          </a:p>
          <a:p>
            <a:r>
              <a:rPr lang="en-US" sz="2800" dirty="0" smtClean="0"/>
              <a:t>science division is Earth Science.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88479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EARTH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0301"/>
            <a:ext cx="10515600" cy="50959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In the deeper dive, Earth Science was highly rated in several categories</a:t>
            </a:r>
          </a:p>
          <a:p>
            <a:pPr marL="0" indent="0">
              <a:buNone/>
            </a:pPr>
            <a:r>
              <a:rPr lang="en-US" sz="1200" dirty="0" smtClean="0"/>
              <a:t>.</a:t>
            </a:r>
          </a:p>
          <a:p>
            <a:pPr lvl="1"/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1B1 – Increasing Student Access - 2 </a:t>
            </a:r>
          </a:p>
          <a:p>
            <a:pPr lvl="1"/>
            <a:r>
              <a:rPr lang="en-US" sz="2800" b="1" dirty="0"/>
              <a:t>2A1 – External Forces/Factors -3 </a:t>
            </a:r>
          </a:p>
          <a:p>
            <a:pPr lvl="1"/>
            <a:r>
              <a:rPr lang="en-US" sz="2800" b="1" dirty="0"/>
              <a:t>2B1 – Community Demand for Courses and Training - 3 </a:t>
            </a:r>
          </a:p>
          <a:p>
            <a:pPr lvl="1"/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3 – Interdependency for Program - 2 </a:t>
            </a:r>
          </a:p>
          <a:p>
            <a:pPr lvl="1"/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5C2 – Student Progression Through Course Sequence - 1 </a:t>
            </a:r>
          </a:p>
          <a:p>
            <a:pPr lvl="1"/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6A1- Annual Enrollment (Unduplicated Headcount) - 1 </a:t>
            </a:r>
          </a:p>
          <a:p>
            <a:pPr lvl="1"/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6B1 – Student FTE Annualized - 4 </a:t>
            </a:r>
          </a:p>
          <a:p>
            <a:pPr lvl="1"/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7A3 – Alignment to College Mission and Strategic Plan - 4 </a:t>
            </a:r>
          </a:p>
          <a:p>
            <a:pPr lvl="1"/>
            <a:r>
              <a:rPr lang="en-US" sz="2800" b="1" dirty="0"/>
              <a:t>8 – Diversity of Revenue Sources  - 3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472966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EARTH SCIENCE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79479" y="1931541"/>
            <a:ext cx="284674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650 students/year</a:t>
            </a:r>
          </a:p>
          <a:p>
            <a:r>
              <a:rPr lang="en-US" sz="2800" dirty="0" smtClean="0"/>
              <a:t>75 annualized FTE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430046" y="3388758"/>
            <a:ext cx="492327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$200,000 per year profit</a:t>
            </a:r>
          </a:p>
          <a:p>
            <a:r>
              <a:rPr lang="en-US" sz="2800" dirty="0" smtClean="0"/>
              <a:t>$6800 deficit reduction per class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618705" y="4897345"/>
            <a:ext cx="442505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If we lose it,</a:t>
            </a:r>
            <a:br>
              <a:rPr lang="en-US" sz="2800" dirty="0" smtClean="0"/>
            </a:br>
            <a:r>
              <a:rPr lang="en-US" sz="2800" dirty="0" smtClean="0"/>
              <a:t>we have no way to replace it.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45626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EARTH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0301"/>
            <a:ext cx="10515600" cy="50959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Earth Science received somewhat weaker ratings in two categories</a:t>
            </a:r>
          </a:p>
          <a:p>
            <a:pPr marL="0" indent="0">
              <a:buNone/>
            </a:pPr>
            <a:r>
              <a:rPr lang="en-US" sz="1200" dirty="0" smtClean="0"/>
              <a:t>.</a:t>
            </a:r>
          </a:p>
          <a:p>
            <a:pPr lvl="1"/>
            <a:r>
              <a:rPr lang="en-US" sz="2800" b="1" dirty="0"/>
              <a:t>1B1 – Increasing Student Access - 2 </a:t>
            </a:r>
          </a:p>
          <a:p>
            <a:pPr lvl="1"/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2A1 – External Forces/Factors -3 </a:t>
            </a:r>
          </a:p>
          <a:p>
            <a:pPr lvl="1"/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2B1 – Community Demand for Courses and Training - 3 </a:t>
            </a:r>
          </a:p>
          <a:p>
            <a:pPr lvl="1"/>
            <a:r>
              <a:rPr lang="en-US" sz="2800" b="1" dirty="0"/>
              <a:t>3 – Interdependency for Program - 2 </a:t>
            </a:r>
          </a:p>
          <a:p>
            <a:pPr lvl="1"/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5C2 – Student Progression Through Course Sequence - 1 </a:t>
            </a:r>
          </a:p>
          <a:p>
            <a:pPr lvl="1"/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6A1- Annual Enrollment (Unduplicated Headcount) - 1 </a:t>
            </a:r>
          </a:p>
          <a:p>
            <a:pPr lvl="1"/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6B1 – Student FTE Annualized - 4 </a:t>
            </a:r>
          </a:p>
          <a:p>
            <a:pPr lvl="1"/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7A3 – Alignment to College Mission and Strategic Plan - 4 </a:t>
            </a:r>
          </a:p>
          <a:p>
            <a:pPr lvl="1"/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8 – Diversity of Revenue Sources  - 3</a:t>
            </a:r>
          </a:p>
        </p:txBody>
      </p:sp>
    </p:spTree>
    <p:extLst>
      <p:ext uri="{BB962C8B-B14F-4D97-AF65-F5344CB8AC3E}">
        <p14:creationId xmlns:p14="http://schemas.microsoft.com/office/powerpoint/2010/main" val="2539017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EARTH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0301"/>
            <a:ext cx="10515600" cy="50959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Earth Science received poor ratings in two categories</a:t>
            </a:r>
          </a:p>
          <a:p>
            <a:pPr marL="0" indent="0">
              <a:buNone/>
            </a:pPr>
            <a:r>
              <a:rPr lang="en-US" sz="1200" dirty="0" smtClean="0"/>
              <a:t>.</a:t>
            </a:r>
          </a:p>
          <a:p>
            <a:pPr lvl="1"/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1B1 – Increasing Student Access - 2 </a:t>
            </a:r>
          </a:p>
          <a:p>
            <a:pPr lvl="1"/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2A1 – External Forces/Factors -3 </a:t>
            </a:r>
          </a:p>
          <a:p>
            <a:pPr lvl="1"/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2B1 – Community Demand for Courses and Training - 3 </a:t>
            </a:r>
          </a:p>
          <a:p>
            <a:pPr lvl="1"/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3 – Interdependency for Program - 2 </a:t>
            </a:r>
          </a:p>
          <a:p>
            <a:pPr lvl="1"/>
            <a:r>
              <a:rPr lang="en-US" sz="2800" b="1" dirty="0"/>
              <a:t>5C2 – Student Progression Through Course Sequence - 1 </a:t>
            </a:r>
          </a:p>
          <a:p>
            <a:pPr lvl="1"/>
            <a:r>
              <a:rPr lang="en-US" sz="2800" b="1" dirty="0"/>
              <a:t>6A1- Annual Enrollment (Unduplicated Headcount) - 1 </a:t>
            </a:r>
          </a:p>
          <a:p>
            <a:pPr lvl="1"/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6B1 – Student FTE Annualized - 4 </a:t>
            </a:r>
          </a:p>
          <a:p>
            <a:pPr lvl="1"/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7A3 – Alignment to College Mission and Strategic Plan - 4 </a:t>
            </a:r>
          </a:p>
          <a:p>
            <a:pPr lvl="1"/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8 – Diversity of Revenue Sources  - 3</a:t>
            </a:r>
          </a:p>
        </p:txBody>
      </p:sp>
    </p:spTree>
    <p:extLst>
      <p:ext uri="{BB962C8B-B14F-4D97-AF65-F5344CB8AC3E}">
        <p14:creationId xmlns:p14="http://schemas.microsoft.com/office/powerpoint/2010/main" val="2543716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EARTH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0301"/>
            <a:ext cx="10515600" cy="50959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All told, Earth Science received low-</a:t>
            </a:r>
            <a:r>
              <a:rPr lang="en-US" dirty="0" err="1"/>
              <a:t>ish</a:t>
            </a:r>
            <a:r>
              <a:rPr lang="en-US" dirty="0"/>
              <a:t> ratings in four categories</a:t>
            </a:r>
          </a:p>
          <a:p>
            <a:pPr marL="0" indent="0">
              <a:buNone/>
            </a:pPr>
            <a:r>
              <a:rPr lang="en-US" sz="1200" dirty="0" smtClean="0"/>
              <a:t>.</a:t>
            </a:r>
          </a:p>
          <a:p>
            <a:pPr lvl="1"/>
            <a:r>
              <a:rPr lang="en-US" sz="2800" b="1" dirty="0"/>
              <a:t>1B1 – Increasing Student Access - 2 </a:t>
            </a:r>
          </a:p>
          <a:p>
            <a:pPr lvl="1"/>
            <a:r>
              <a:rPr lang="en-US" sz="2800" b="1" dirty="0"/>
              <a:t>2A1 – External Forces/Factors -3 </a:t>
            </a:r>
          </a:p>
          <a:p>
            <a:pPr lvl="1"/>
            <a:r>
              <a:rPr lang="en-US" sz="2800" b="1" dirty="0"/>
              <a:t>2B1 – Community Demand for Courses and Training - 3 </a:t>
            </a:r>
          </a:p>
          <a:p>
            <a:pPr lvl="1"/>
            <a:r>
              <a:rPr lang="en-US" sz="2800" b="1" dirty="0"/>
              <a:t>3 – Interdependency for Program - 2 </a:t>
            </a:r>
          </a:p>
          <a:p>
            <a:pPr lvl="1"/>
            <a:r>
              <a:rPr lang="en-US" sz="2800" b="1" dirty="0"/>
              <a:t>5C2 – Student Progression Through Course Sequence - 1 </a:t>
            </a:r>
          </a:p>
          <a:p>
            <a:pPr lvl="1"/>
            <a:r>
              <a:rPr lang="en-US" sz="2800" b="1" dirty="0"/>
              <a:t>6A1- Annual Enrollment (Unduplicated Headcount) - 1 </a:t>
            </a:r>
          </a:p>
          <a:p>
            <a:pPr lvl="1"/>
            <a:r>
              <a:rPr lang="en-US" sz="2800" b="1" dirty="0"/>
              <a:t>6B1 – Student FTE Annualized - 4 </a:t>
            </a:r>
          </a:p>
          <a:p>
            <a:pPr lvl="1"/>
            <a:r>
              <a:rPr lang="en-US" sz="2800" b="1" dirty="0"/>
              <a:t>7A3 – Alignment to College Mission and Strategic Plan - 4 </a:t>
            </a:r>
          </a:p>
          <a:p>
            <a:pPr lvl="1"/>
            <a:r>
              <a:rPr lang="en-US" sz="2800" b="1" dirty="0"/>
              <a:t>8 – Diversity of Revenue Sources  - 3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1017142" y="5024063"/>
            <a:ext cx="9503595" cy="13253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17141" y="2746062"/>
            <a:ext cx="9503595" cy="8396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803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EARTH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0301"/>
            <a:ext cx="10515600" cy="50959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All told, Earth Science received low-</a:t>
            </a:r>
            <a:r>
              <a:rPr lang="en-US" dirty="0" err="1" smtClean="0"/>
              <a:t>ish</a:t>
            </a:r>
            <a:r>
              <a:rPr lang="en-US" dirty="0" smtClean="0"/>
              <a:t> ratings in four categories</a:t>
            </a:r>
          </a:p>
          <a:p>
            <a:pPr marL="0" indent="0">
              <a:buNone/>
            </a:pPr>
            <a:r>
              <a:rPr lang="en-US" sz="1200" dirty="0" smtClean="0"/>
              <a:t>.</a:t>
            </a:r>
          </a:p>
          <a:p>
            <a:pPr lvl="1"/>
            <a:r>
              <a:rPr lang="en-US" sz="2800" b="1" dirty="0"/>
              <a:t>1B1 – Increasing Student Access - 2 </a:t>
            </a:r>
          </a:p>
          <a:p>
            <a:pPr lvl="1"/>
            <a:r>
              <a:rPr lang="en-US" sz="2800" dirty="0">
                <a:solidFill>
                  <a:schemeClr val="bg1"/>
                </a:solidFill>
              </a:rPr>
              <a:t>2A1 – External Forces/Factors -3 </a:t>
            </a:r>
          </a:p>
          <a:p>
            <a:pPr lvl="1"/>
            <a:r>
              <a:rPr lang="en-US" sz="2800" dirty="0">
                <a:solidFill>
                  <a:schemeClr val="bg1"/>
                </a:solidFill>
              </a:rPr>
              <a:t>2B1 – Community Demand for Courses and Training - 3 </a:t>
            </a:r>
          </a:p>
          <a:p>
            <a:pPr lvl="1"/>
            <a:r>
              <a:rPr lang="en-US" sz="2800" b="1" dirty="0"/>
              <a:t>3 – Interdependency for Program - 2 </a:t>
            </a:r>
          </a:p>
          <a:p>
            <a:pPr lvl="1"/>
            <a:r>
              <a:rPr lang="en-US" sz="2800" b="1" dirty="0">
                <a:solidFill>
                  <a:schemeClr val="bg1"/>
                </a:solidFill>
              </a:rPr>
              <a:t>5C2 – Student Progression Through Course Sequence - 1 </a:t>
            </a:r>
          </a:p>
          <a:p>
            <a:pPr lvl="1"/>
            <a:r>
              <a:rPr lang="en-US" sz="2800" b="1" dirty="0"/>
              <a:t>6A1- Annual Enrollment (Unduplicated Headcount) - 1 </a:t>
            </a:r>
          </a:p>
          <a:p>
            <a:pPr lvl="1"/>
            <a:r>
              <a:rPr lang="en-US" sz="2800" dirty="0">
                <a:solidFill>
                  <a:schemeClr val="bg1"/>
                </a:solidFill>
              </a:rPr>
              <a:t>6B1 – Student FTE Annualized - 4 </a:t>
            </a:r>
          </a:p>
          <a:p>
            <a:pPr lvl="1"/>
            <a:r>
              <a:rPr lang="en-US" sz="2800" dirty="0">
                <a:solidFill>
                  <a:schemeClr val="bg1"/>
                </a:solidFill>
              </a:rPr>
              <a:t>7A3 – Alignment to College Mission and Strategic Plan - 4 </a:t>
            </a:r>
          </a:p>
          <a:p>
            <a:pPr lvl="1"/>
            <a:r>
              <a:rPr lang="en-US" sz="2800" dirty="0">
                <a:solidFill>
                  <a:schemeClr val="bg1"/>
                </a:solidFill>
              </a:rPr>
              <a:t>8 – Diversity of Revenue Sources  - 3</a:t>
            </a:r>
          </a:p>
        </p:txBody>
      </p:sp>
    </p:spTree>
    <p:extLst>
      <p:ext uri="{BB962C8B-B14F-4D97-AF65-F5344CB8AC3E}">
        <p14:creationId xmlns:p14="http://schemas.microsoft.com/office/powerpoint/2010/main" val="3382216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0">
        <p:fade/>
      </p:transition>
    </mc:Choice>
    <mc:Fallback xmlns="">
      <p:transition spd="med" advClick="0" advTm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918</TotalTime>
  <Words>2504</Words>
  <Application>Microsoft Office PowerPoint</Application>
  <PresentationFormat>Custom</PresentationFormat>
  <Paragraphs>441</Paragraphs>
  <Slides>50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Office Theme</vt:lpstr>
      <vt:lpstr>EARTH SCIENCE</vt:lpstr>
      <vt:lpstr>EARTH SCIENCE</vt:lpstr>
      <vt:lpstr>EARTH SCIENCE</vt:lpstr>
      <vt:lpstr>EARTH SCIENCE</vt:lpstr>
      <vt:lpstr>EARTH SCIENCE</vt:lpstr>
      <vt:lpstr>EARTH SCIENCE</vt:lpstr>
      <vt:lpstr>EARTH SCIENCE</vt:lpstr>
      <vt:lpstr>EARTH SCIENCE</vt:lpstr>
      <vt:lpstr>EARTH SCIENCE</vt:lpstr>
      <vt:lpstr>EARTH SCIENCE</vt:lpstr>
      <vt:lpstr>EARTH SCIENCE</vt:lpstr>
      <vt:lpstr>EARTH SCIENCE</vt:lpstr>
      <vt:lpstr>EARTH SCIENCE</vt:lpstr>
      <vt:lpstr>EARTH SCIENCE</vt:lpstr>
      <vt:lpstr>EARTH SCIENCE</vt:lpstr>
      <vt:lpstr>EARTH SCIENCE</vt:lpstr>
      <vt:lpstr>EARTH SCIENCE</vt:lpstr>
      <vt:lpstr>EARTH SCIENCE</vt:lpstr>
      <vt:lpstr>EARTH SCIENCE</vt:lpstr>
      <vt:lpstr>EARTH SCIENCE</vt:lpstr>
      <vt:lpstr>EARTH SCIENCE</vt:lpstr>
      <vt:lpstr>EARTH SCIENCE</vt:lpstr>
      <vt:lpstr>EARTH SCIENCE</vt:lpstr>
      <vt:lpstr>EARTH SCIENCE</vt:lpstr>
      <vt:lpstr>EARTH SCIENCE</vt:lpstr>
      <vt:lpstr>EARTH SCIENCE</vt:lpstr>
      <vt:lpstr>EARTH SCIENCE</vt:lpstr>
      <vt:lpstr>EARTH SCIENCE</vt:lpstr>
      <vt:lpstr>EARTH SCIENCE</vt:lpstr>
      <vt:lpstr>EARTH SCIENCE</vt:lpstr>
      <vt:lpstr>EARTH SCIENCE</vt:lpstr>
      <vt:lpstr>EARTH SCIENCE</vt:lpstr>
      <vt:lpstr>EARTH SCIENCE</vt:lpstr>
      <vt:lpstr>EARTH SCIENCE</vt:lpstr>
      <vt:lpstr>EARTH SCIENCE</vt:lpstr>
      <vt:lpstr>EARTH SCIENCE</vt:lpstr>
      <vt:lpstr>EARTH SCIENCE</vt:lpstr>
      <vt:lpstr>EARTH SCIENCE</vt:lpstr>
      <vt:lpstr>EARTH SCIENCE</vt:lpstr>
      <vt:lpstr>EARTH SCIENCE</vt:lpstr>
      <vt:lpstr>EARTH SCIENCE</vt:lpstr>
      <vt:lpstr>EARTH SCIENCE</vt:lpstr>
      <vt:lpstr>EARTH SCIENCE</vt:lpstr>
      <vt:lpstr>EARTH SCIENCE</vt:lpstr>
      <vt:lpstr>EARTH SCIENCE</vt:lpstr>
      <vt:lpstr>EARTH SCIENCE</vt:lpstr>
      <vt:lpstr>EARTH SCIENCE</vt:lpstr>
      <vt:lpstr>EARTH SCIENCE</vt:lpstr>
      <vt:lpstr>EARTH SCIENCE</vt:lpstr>
      <vt:lpstr>EARTH SCIENCE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Earth Science</dc:title>
  <dc:creator>Keith Clay</dc:creator>
  <cp:lastModifiedBy>Keith Clay</cp:lastModifiedBy>
  <cp:revision>71</cp:revision>
  <dcterms:created xsi:type="dcterms:W3CDTF">2016-04-03T15:46:49Z</dcterms:created>
  <dcterms:modified xsi:type="dcterms:W3CDTF">2016-04-07T14:17:58Z</dcterms:modified>
</cp:coreProperties>
</file>