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9" r:id="rId4"/>
    <p:sldId id="272" r:id="rId5"/>
    <p:sldId id="273" r:id="rId6"/>
    <p:sldId id="277" r:id="rId7"/>
    <p:sldId id="269" r:id="rId8"/>
    <p:sldId id="271" r:id="rId9"/>
    <p:sldId id="261" r:id="rId10"/>
    <p:sldId id="263" r:id="rId11"/>
    <p:sldId id="274" r:id="rId12"/>
    <p:sldId id="267" r:id="rId13"/>
    <p:sldId id="265" r:id="rId14"/>
    <p:sldId id="268" r:id="rId15"/>
    <p:sldId id="262" r:id="rId16"/>
    <p:sldId id="275" r:id="rId17"/>
    <p:sldId id="264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D97"/>
    <a:srgbClr val="3B27CF"/>
    <a:srgbClr val="9C3F0C"/>
    <a:srgbClr val="DD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ith\Desktop\Why%20GRC%202%20physics%20is%20bizarr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ith\Desktop\Why%20GRC%202%20physics%20is%20bizar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ith\Desktop\Why%20GRC%20physics%20is%20bizar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ith\Desktop\Why%20GRC%202%20physics%20is%20bizar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ith\Desktop\Physics%202%20gra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ith\Desktop\Physics%202%20grad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ith\Desktop\Physics%202%20grad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ith\Desktop\Why%20GRC%20physics%20is%20bizar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2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Sheet3!$C$9</c:f>
              <c:strCache>
                <c:ptCount val="1"/>
                <c:pt idx="0">
                  <c:v>Annual FTE</c:v>
                </c:pt>
              </c:strCache>
            </c:strRef>
          </c:tx>
          <c:invertIfNegative val="0"/>
          <c:cat>
            <c:strRef>
              <c:f>Sheet3!$B$10:$B$14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Sheet3!$C$10:$C$14</c:f>
              <c:numCache>
                <c:formatCode>General</c:formatCode>
                <c:ptCount val="5"/>
                <c:pt idx="0">
                  <c:v>176.5</c:v>
                </c:pt>
                <c:pt idx="1">
                  <c:v>190.9</c:v>
                </c:pt>
                <c:pt idx="2">
                  <c:v>184.9</c:v>
                </c:pt>
                <c:pt idx="3">
                  <c:v>183.9</c:v>
                </c:pt>
                <c:pt idx="4">
                  <c:v>178.6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B-43CA-A57A-55E7E70F7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936064"/>
        <c:axId val="112937600"/>
      </c:barChart>
      <c:catAx>
        <c:axId val="11293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2937600"/>
        <c:crosses val="autoZero"/>
        <c:auto val="1"/>
        <c:lblAlgn val="ctr"/>
        <c:lblOffset val="100"/>
        <c:noMultiLvlLbl val="0"/>
      </c:catAx>
      <c:valAx>
        <c:axId val="112937600"/>
        <c:scaling>
          <c:orientation val="minMax"/>
          <c:max val="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2936064"/>
        <c:crosses val="autoZero"/>
        <c:crossBetween val="between"/>
        <c:majorUnit val="4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Sheet3!$G$9</c:f>
              <c:strCache>
                <c:ptCount val="1"/>
                <c:pt idx="0">
                  <c:v>Fill rates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Sheet3!$F$10:$F$14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Sheet3!$G$10:$G$14</c:f>
              <c:numCache>
                <c:formatCode>0%</c:formatCode>
                <c:ptCount val="5"/>
                <c:pt idx="0">
                  <c:v>0.9</c:v>
                </c:pt>
                <c:pt idx="1">
                  <c:v>0.91</c:v>
                </c:pt>
                <c:pt idx="2">
                  <c:v>0.9</c:v>
                </c:pt>
                <c:pt idx="3">
                  <c:v>0.92</c:v>
                </c:pt>
                <c:pt idx="4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7-4B10-9C33-A0067D455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11280"/>
        <c:axId val="302921128"/>
      </c:barChart>
      <c:catAx>
        <c:axId val="8681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21128"/>
        <c:crosses val="autoZero"/>
        <c:auto val="1"/>
        <c:lblAlgn val="ctr"/>
        <c:lblOffset val="100"/>
        <c:noMultiLvlLbl val="0"/>
      </c:catAx>
      <c:valAx>
        <c:axId val="302921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112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/>
              <a:t>Number of physics classes offered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Sheet1!$D$51</c:f>
              <c:strCache>
                <c:ptCount val="1"/>
                <c:pt idx="0">
                  <c:v>calculus based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Sheet1!$E$50:$H$50</c:f>
              <c:strCache>
                <c:ptCount val="4"/>
                <c:pt idx="0">
                  <c:v>National average: two year colleges (2011)</c:v>
                </c:pt>
                <c:pt idx="1">
                  <c:v>GRC: fall 2017</c:v>
                </c:pt>
                <c:pt idx="2">
                  <c:v>GRC: fall 2019</c:v>
                </c:pt>
                <c:pt idx="3">
                  <c:v>National average: Bachelor granting institutions (2010)</c:v>
                </c:pt>
              </c:strCache>
            </c:strRef>
          </c:cat>
          <c:val>
            <c:numRef>
              <c:f>Sheet1!$E$51:$H$51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11</c:v>
                </c:pt>
                <c:pt idx="3">
                  <c:v>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7-4939-937A-51CB70E5EA93}"/>
            </c:ext>
          </c:extLst>
        </c:ser>
        <c:ser>
          <c:idx val="1"/>
          <c:order val="1"/>
          <c:tx>
            <c:strRef>
              <c:f>Sheet1!$D$52</c:f>
              <c:strCache>
                <c:ptCount val="1"/>
                <c:pt idx="0">
                  <c:v>algebra based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Sheet1!$E$50:$H$50</c:f>
              <c:strCache>
                <c:ptCount val="4"/>
                <c:pt idx="0">
                  <c:v>National average: two year colleges (2011)</c:v>
                </c:pt>
                <c:pt idx="1">
                  <c:v>GRC: fall 2017</c:v>
                </c:pt>
                <c:pt idx="2">
                  <c:v>GRC: fall 2019</c:v>
                </c:pt>
                <c:pt idx="3">
                  <c:v>National average: Bachelor granting institutions (2010)</c:v>
                </c:pt>
              </c:strCache>
            </c:strRef>
          </c:cat>
          <c:val>
            <c:numRef>
              <c:f>Sheet1!$E$52:$H$52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7-4939-937A-51CB70E5EA93}"/>
            </c:ext>
          </c:extLst>
        </c:ser>
        <c:ser>
          <c:idx val="2"/>
          <c:order val="2"/>
          <c:tx>
            <c:strRef>
              <c:f>Sheet1!$D$53</c:f>
              <c:strCache>
                <c:ptCount val="1"/>
                <c:pt idx="0">
                  <c:v>conceptual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Sheet1!$E$50:$H$50</c:f>
              <c:strCache>
                <c:ptCount val="4"/>
                <c:pt idx="0">
                  <c:v>National average: two year colleges (2011)</c:v>
                </c:pt>
                <c:pt idx="1">
                  <c:v>GRC: fall 2017</c:v>
                </c:pt>
                <c:pt idx="2">
                  <c:v>GRC: fall 2019</c:v>
                </c:pt>
                <c:pt idx="3">
                  <c:v>National average: Bachelor granting institutions (2010)</c:v>
                </c:pt>
              </c:strCache>
            </c:strRef>
          </c:cat>
          <c:val>
            <c:numRef>
              <c:f>Sheet1!$E$53:$H$53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4.166666666666667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7-4939-937A-51CB70E5E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522048"/>
        <c:axId val="141523584"/>
      </c:barChart>
      <c:catAx>
        <c:axId val="14152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23584"/>
        <c:crosses val="autoZero"/>
        <c:auto val="1"/>
        <c:lblAlgn val="ctr"/>
        <c:lblOffset val="100"/>
        <c:noMultiLvlLbl val="0"/>
      </c:catAx>
      <c:valAx>
        <c:axId val="14152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2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Number of courses offered: Fall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Sheet1!$E$23</c:f>
              <c:strCache>
                <c:ptCount val="1"/>
                <c:pt idx="0">
                  <c:v>calculus based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Sheet1!$F$22:$I$22</c:f>
              <c:strCache>
                <c:ptCount val="4"/>
                <c:pt idx="0">
                  <c:v>Green River</c:v>
                </c:pt>
                <c:pt idx="1">
                  <c:v>Highline</c:v>
                </c:pt>
                <c:pt idx="2">
                  <c:v>Pierce (2 campuses)</c:v>
                </c:pt>
                <c:pt idx="3">
                  <c:v>Bellevue</c:v>
                </c:pt>
              </c:strCache>
            </c:strRef>
          </c:cat>
          <c:val>
            <c:numRef>
              <c:f>Sheet1!$F$23:$I$23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A-4B5C-957A-86B1A1C6AA14}"/>
            </c:ext>
          </c:extLst>
        </c:ser>
        <c:ser>
          <c:idx val="1"/>
          <c:order val="1"/>
          <c:tx>
            <c:strRef>
              <c:f>Sheet1!$E$24</c:f>
              <c:strCache>
                <c:ptCount val="1"/>
                <c:pt idx="0">
                  <c:v>algebra based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Sheet1!$F$22:$I$22</c:f>
              <c:strCache>
                <c:ptCount val="4"/>
                <c:pt idx="0">
                  <c:v>Green River</c:v>
                </c:pt>
                <c:pt idx="1">
                  <c:v>Highline</c:v>
                </c:pt>
                <c:pt idx="2">
                  <c:v>Pierce (2 campuses)</c:v>
                </c:pt>
                <c:pt idx="3">
                  <c:v>Bellevue</c:v>
                </c:pt>
              </c:strCache>
            </c:strRef>
          </c:cat>
          <c:val>
            <c:numRef>
              <c:f>Sheet1!$F$24:$I$24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5A-4B5C-957A-86B1A1C6AA14}"/>
            </c:ext>
          </c:extLst>
        </c:ser>
        <c:ser>
          <c:idx val="2"/>
          <c:order val="2"/>
          <c:tx>
            <c:strRef>
              <c:f>Sheet1!$E$25</c:f>
              <c:strCache>
                <c:ptCount val="1"/>
                <c:pt idx="0">
                  <c:v>conceptual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Sheet1!$F$22:$I$22</c:f>
              <c:strCache>
                <c:ptCount val="4"/>
                <c:pt idx="0">
                  <c:v>Green River</c:v>
                </c:pt>
                <c:pt idx="1">
                  <c:v>Highline</c:v>
                </c:pt>
                <c:pt idx="2">
                  <c:v>Pierce (2 campuses)</c:v>
                </c:pt>
                <c:pt idx="3">
                  <c:v>Bellevue</c:v>
                </c:pt>
              </c:strCache>
            </c:strRef>
          </c:cat>
          <c:val>
            <c:numRef>
              <c:f>Sheet1!$F$25:$I$25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5A-4B5C-957A-86B1A1C6A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861488"/>
        <c:axId val="410862800"/>
      </c:barChart>
      <c:catAx>
        <c:axId val="41086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62800"/>
        <c:crosses val="autoZero"/>
        <c:auto val="1"/>
        <c:lblAlgn val="ctr"/>
        <c:lblOffset val="100"/>
        <c:noMultiLvlLbl val="0"/>
      </c:catAx>
      <c:valAx>
        <c:axId val="410862800"/>
        <c:scaling>
          <c:orientation val="minMax"/>
          <c:max val="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6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Physics majors one year after graduation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Private Tech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Sheet1!$F$3:$F$10</c:f>
              <c:numCache>
                <c:formatCode>General</c:formatCode>
                <c:ptCount val="8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Sheet1!$G$3:$G$10</c:f>
              <c:numCache>
                <c:formatCode>0%</c:formatCode>
                <c:ptCount val="8"/>
                <c:pt idx="0">
                  <c:v>0.34</c:v>
                </c:pt>
                <c:pt idx="1">
                  <c:v>0.35</c:v>
                </c:pt>
                <c:pt idx="2">
                  <c:v>0.34</c:v>
                </c:pt>
                <c:pt idx="3">
                  <c:v>0.39</c:v>
                </c:pt>
                <c:pt idx="4">
                  <c:v>0.41</c:v>
                </c:pt>
                <c:pt idx="5">
                  <c:v>0.47</c:v>
                </c:pt>
                <c:pt idx="6">
                  <c:v>0.48</c:v>
                </c:pt>
                <c:pt idx="7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B-4193-98B0-C740F790E875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Physics grad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Sheet1!$F$3:$F$10</c:f>
              <c:numCache>
                <c:formatCode>General</c:formatCode>
                <c:ptCount val="8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Sheet1!$H$3:$H$10</c:f>
              <c:numCache>
                <c:formatCode>0%</c:formatCode>
                <c:ptCount val="8"/>
                <c:pt idx="0">
                  <c:v>0.36</c:v>
                </c:pt>
                <c:pt idx="1">
                  <c:v>0.39</c:v>
                </c:pt>
                <c:pt idx="2">
                  <c:v>0.38</c:v>
                </c:pt>
                <c:pt idx="3">
                  <c:v>0.35</c:v>
                </c:pt>
                <c:pt idx="4">
                  <c:v>0.33</c:v>
                </c:pt>
                <c:pt idx="5">
                  <c:v>0.28999999999999998</c:v>
                </c:pt>
                <c:pt idx="6">
                  <c:v>0.28999999999999998</c:v>
                </c:pt>
                <c:pt idx="7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6B-4193-98B0-C740F790E875}"/>
            </c:ext>
          </c:extLst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Other Academic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Sheet1!$F$3:$F$10</c:f>
              <c:numCache>
                <c:formatCode>General</c:formatCode>
                <c:ptCount val="8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Sheet1!$I$3:$I$10</c:f>
              <c:numCache>
                <c:formatCode>0%</c:formatCode>
                <c:ptCount val="8"/>
                <c:pt idx="0">
                  <c:v>0.29999999999999993</c:v>
                </c:pt>
                <c:pt idx="1">
                  <c:v>0.26</c:v>
                </c:pt>
                <c:pt idx="2">
                  <c:v>0.27999999999999992</c:v>
                </c:pt>
                <c:pt idx="3">
                  <c:v>0.26</c:v>
                </c:pt>
                <c:pt idx="4">
                  <c:v>0.26000000000000006</c:v>
                </c:pt>
                <c:pt idx="5">
                  <c:v>0.24000000000000005</c:v>
                </c:pt>
                <c:pt idx="6">
                  <c:v>0.23000000000000004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6B-4193-98B0-C740F790E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21408"/>
        <c:axId val="142722944"/>
      </c:barChart>
      <c:catAx>
        <c:axId val="14272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2944"/>
        <c:crosses val="autoZero"/>
        <c:auto val="1"/>
        <c:lblAlgn val="ctr"/>
        <c:lblOffset val="100"/>
        <c:noMultiLvlLbl val="0"/>
      </c:catAx>
      <c:valAx>
        <c:axId val="14272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National supply  demand for physics</a:t>
            </a:r>
            <a:r>
              <a:rPr lang="en-US" sz="2000" b="1" baseline="0" dirty="0"/>
              <a:t> </a:t>
            </a:r>
            <a:r>
              <a:rPr lang="en-US" sz="2000" b="1" dirty="0"/>
              <a:t>teachers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/>
              <a:t>(source AIP)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Sheet2!$M$9</c:f>
              <c:strCache>
                <c:ptCount val="1"/>
                <c:pt idx="0">
                  <c:v>Physics majors (demand)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Sheet2!$N$8:$P$8</c:f>
              <c:numCache>
                <c:formatCode>General</c:formatCode>
                <c:ptCount val="3"/>
                <c:pt idx="0">
                  <c:v>2009</c:v>
                </c:pt>
                <c:pt idx="1">
                  <c:v>2012</c:v>
                </c:pt>
                <c:pt idx="2">
                  <c:v>2015</c:v>
                </c:pt>
              </c:numCache>
            </c:numRef>
          </c:cat>
          <c:val>
            <c:numRef>
              <c:f>Sheet2!$N$9:$P$9</c:f>
              <c:numCache>
                <c:formatCode>General</c:formatCode>
                <c:ptCount val="3"/>
                <c:pt idx="0">
                  <c:v>1972.0000000000002</c:v>
                </c:pt>
                <c:pt idx="1">
                  <c:v>2340</c:v>
                </c:pt>
                <c:pt idx="2">
                  <c:v>3525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0-4F6C-B526-E49F4305A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2923096"/>
        <c:axId val="302923424"/>
      </c:barChart>
      <c:lineChart>
        <c:grouping val="standard"/>
        <c:varyColors val="0"/>
        <c:ser>
          <c:idx val="1"/>
          <c:order val="1"/>
          <c:tx>
            <c:strRef>
              <c:f>Sheet2!$M$10</c:f>
              <c:strCache>
                <c:ptCount val="1"/>
                <c:pt idx="0">
                  <c:v>Grad students (supply)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Sheet2!$N$8:$P$8</c:f>
              <c:numCache>
                <c:formatCode>General</c:formatCode>
                <c:ptCount val="3"/>
                <c:pt idx="0">
                  <c:v>2009</c:v>
                </c:pt>
                <c:pt idx="1">
                  <c:v>2012</c:v>
                </c:pt>
                <c:pt idx="2">
                  <c:v>2015</c:v>
                </c:pt>
              </c:numCache>
            </c:numRef>
          </c:cat>
          <c:val>
            <c:numRef>
              <c:f>Sheet2!$N$10:$P$10</c:f>
              <c:numCache>
                <c:formatCode>General</c:formatCode>
                <c:ptCount val="3"/>
                <c:pt idx="0">
                  <c:v>2204</c:v>
                </c:pt>
                <c:pt idx="1">
                  <c:v>2100</c:v>
                </c:pt>
                <c:pt idx="2">
                  <c:v>2175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10-4F6C-B526-E49F4305A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688640"/>
        <c:axId val="533687328"/>
      </c:lineChart>
      <c:catAx>
        <c:axId val="30292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23424"/>
        <c:crosses val="autoZero"/>
        <c:auto val="1"/>
        <c:lblAlgn val="ctr"/>
        <c:lblOffset val="100"/>
        <c:noMultiLvlLbl val="0"/>
      </c:catAx>
      <c:valAx>
        <c:axId val="30292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23096"/>
        <c:crosses val="autoZero"/>
        <c:crossBetween val="between"/>
      </c:valAx>
      <c:valAx>
        <c:axId val="533687328"/>
        <c:scaling>
          <c:orientation val="minMax"/>
          <c:max val="45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688640"/>
        <c:crosses val="max"/>
        <c:crossBetween val="between"/>
      </c:valAx>
      <c:catAx>
        <c:axId val="53368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3687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Local supply and demand for physics teachers </a:t>
            </a:r>
            <a:br>
              <a:rPr lang="en-US" sz="2000" b="1"/>
            </a:br>
            <a:r>
              <a:rPr lang="en-US" sz="2000" b="1"/>
              <a:t>(Source AIP and GRC)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Sheet2!$H$9</c:f>
              <c:strCache>
                <c:ptCount val="1"/>
                <c:pt idx="0">
                  <c:v>Physics classes at GRC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Sheet2!$I$8:$K$8</c:f>
              <c:numCache>
                <c:formatCode>General</c:formatCode>
                <c:ptCount val="3"/>
                <c:pt idx="0">
                  <c:v>2009</c:v>
                </c:pt>
                <c:pt idx="1">
                  <c:v>2012</c:v>
                </c:pt>
                <c:pt idx="2">
                  <c:v>2015</c:v>
                </c:pt>
              </c:numCache>
            </c:numRef>
          </c:cat>
          <c:val>
            <c:numRef>
              <c:f>Sheet2!$I$9:$K$9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C-4489-A8F6-13BC2F3E4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0890680"/>
        <c:axId val="410880512"/>
      </c:barChart>
      <c:lineChart>
        <c:grouping val="standard"/>
        <c:varyColors val="0"/>
        <c:ser>
          <c:idx val="1"/>
          <c:order val="1"/>
          <c:tx>
            <c:strRef>
              <c:f>Sheet2!$H$10</c:f>
              <c:strCache>
                <c:ptCount val="1"/>
                <c:pt idx="0">
                  <c:v>Supply of grad students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Sheet2!$I$8:$K$8</c:f>
              <c:numCache>
                <c:formatCode>General</c:formatCode>
                <c:ptCount val="3"/>
                <c:pt idx="0">
                  <c:v>2009</c:v>
                </c:pt>
                <c:pt idx="1">
                  <c:v>2012</c:v>
                </c:pt>
                <c:pt idx="2">
                  <c:v>2015</c:v>
                </c:pt>
              </c:numCache>
            </c:numRef>
          </c:cat>
          <c:val>
            <c:numRef>
              <c:f>Sheet2!$I$10:$K$10</c:f>
              <c:numCache>
                <c:formatCode>General</c:formatCode>
                <c:ptCount val="3"/>
                <c:pt idx="0">
                  <c:v>2204</c:v>
                </c:pt>
                <c:pt idx="1">
                  <c:v>2100</c:v>
                </c:pt>
                <c:pt idx="2">
                  <c:v>2175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6C-4489-A8F6-13BC2F3E4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920144"/>
        <c:axId val="302918176"/>
      </c:lineChart>
      <c:catAx>
        <c:axId val="41089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80512"/>
        <c:crosses val="autoZero"/>
        <c:auto val="1"/>
        <c:lblAlgn val="ctr"/>
        <c:lblOffset val="100"/>
        <c:noMultiLvlLbl val="0"/>
      </c:catAx>
      <c:valAx>
        <c:axId val="4108805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0680"/>
        <c:crosses val="autoZero"/>
        <c:crossBetween val="between"/>
      </c:valAx>
      <c:valAx>
        <c:axId val="302918176"/>
        <c:scaling>
          <c:orientation val="minMax"/>
          <c:max val="4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920144"/>
        <c:crosses val="max"/>
        <c:crossBetween val="between"/>
      </c:valAx>
      <c:catAx>
        <c:axId val="30292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2918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Sheet3!$C$16</c:f>
              <c:strCache>
                <c:ptCount val="1"/>
                <c:pt idx="0">
                  <c:v>Percentage of classes taught by full timers</c:v>
                </c:pt>
              </c:strCache>
            </c:strRef>
          </c:tx>
          <c:invertIfNegative val="0"/>
          <c:cat>
            <c:strRef>
              <c:f>Sheet3!$B$17:$B$21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Sheet3!$C$17:$C$21</c:f>
              <c:numCache>
                <c:formatCode>0%</c:formatCode>
                <c:ptCount val="5"/>
                <c:pt idx="0">
                  <c:v>0.43</c:v>
                </c:pt>
                <c:pt idx="1">
                  <c:v>0.37</c:v>
                </c:pt>
                <c:pt idx="2">
                  <c:v>0.34</c:v>
                </c:pt>
                <c:pt idx="3">
                  <c:v>0.56000000000000005</c:v>
                </c:pt>
                <c:pt idx="4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1-48BA-B764-341E0926F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77376"/>
        <c:axId val="155927296"/>
      </c:barChart>
      <c:lineChart>
        <c:grouping val="standard"/>
        <c:varyColors val="0"/>
        <c:ser>
          <c:idx val="1"/>
          <c:order val="1"/>
          <c:tx>
            <c:strRef>
              <c:f>Sheet3!$D$16</c:f>
              <c:strCache>
                <c:ptCount val="1"/>
                <c:pt idx="0">
                  <c:v>Full timers on staff</c:v>
                </c:pt>
              </c:strCache>
            </c:strRef>
          </c:tx>
          <c:spPr>
            <a:ln w="3492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Sheet3!$B$17:$B$21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Sheet3!$D$17:$D$21</c:f>
              <c:numCache>
                <c:formatCode>0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61-48BA-B764-341E0926F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813632"/>
        <c:axId val="439806744"/>
      </c:lineChart>
      <c:catAx>
        <c:axId val="11427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5927296"/>
        <c:crosses val="autoZero"/>
        <c:auto val="1"/>
        <c:lblAlgn val="ctr"/>
        <c:lblOffset val="100"/>
        <c:noMultiLvlLbl val="0"/>
      </c:catAx>
      <c:valAx>
        <c:axId val="155927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4277376"/>
        <c:crosses val="autoZero"/>
        <c:crossBetween val="between"/>
      </c:valAx>
      <c:valAx>
        <c:axId val="43980674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39813632"/>
        <c:crosses val="max"/>
        <c:crossBetween val="between"/>
      </c:valAx>
      <c:catAx>
        <c:axId val="43981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9806744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32B2-4BD6-4A3F-A775-F748D0AE6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0250A-D270-4ABE-87E7-D5B44BFEA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E269C-54EA-4786-A2AD-9F734BB3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6F769-7F44-44E0-8A1C-7BD63BBF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47920-A9F1-44AE-830A-1572D547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7623-BDBB-4E60-9BE2-63D0EA1E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EAE14-8651-4416-B879-D946A091D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5CA77-F309-41AD-B6ED-19E45A16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6FB4-FB29-4ECA-9750-D11027D3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FBC29-8B47-4C81-A420-7583C2C5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6B8AC8-1234-4108-8A9A-C21CAD0A1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CF6F-26CC-4E09-9F40-937C9D363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5DB3-92D7-4EBD-B071-1DA9E61E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61A74-AD1A-4698-9043-753DD6BB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0EDA-BAE5-41C3-A41D-1739CD32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0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DD62-05FB-4A40-8861-F2A2AC72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209F-FB72-4DED-8158-E2BD2348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F25C-B01F-49ED-A03A-BA63CDA4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C0218-0582-47A3-98F7-6C57BC05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5EC5-2D97-455D-ACCA-9D61C447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4D66-D7CA-4AEF-A263-BF9FC37E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89CCE-628E-43E0-B0E2-05FFA9D1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9B8F9-F893-4E74-A79A-B63BA78A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5117-D3BF-4D01-B590-A21C1FFB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6AE32-E819-40A4-8D24-733A6EA1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0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1A36-70E1-490F-96A6-467452A6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B1111-8CD3-4C67-97D9-BE5E34A87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C6EB2-DB67-4FD9-A534-2EB37C14F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E381E-B426-4D49-ACC7-44934C66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5AE54-1A73-492C-B642-AED9FFC9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D5C19-454E-4CB3-B130-4FF6E288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449F-6EBE-48B8-BD9C-1C949020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DF79-16CC-4E35-867A-25E1DD51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81AD5-0996-473F-BA5F-7ACD7A955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655F1-EF7F-4A22-BD3A-07ED8ABB1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6DEB7-D9A5-495F-B129-7FF2B7249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87130-A42D-4528-9EBA-C92857B2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A2B5C-31C1-4A78-A85B-9B18CBC1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C4745-BA1A-4340-8127-D98338F2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B2F3-E0F4-44A8-990B-98283944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499AD-57EC-42B5-9280-49A33412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2E18A-E8D4-4D06-84AD-6A7B5EEA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C9099-EA69-478F-B727-150CFE19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5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F4241-C6A9-4A32-AB82-6BE9697F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65489-986E-4B1C-8069-ED781985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2957D-4056-45CB-B6D0-0F76D444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9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DEE2-14E6-4FC0-AA96-7195DED3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347E0-CC05-41A7-930F-7A15781EE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F438A-BAFF-4F9B-BF8F-47ABFE59E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9689A-454C-4F02-9C80-0562998B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3824D-77AA-4662-AF8B-C4E1BBFB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6878D-CCC8-4B98-B180-EE0B881F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0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73B1-B63F-46A3-B53B-F68C76EE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C09577-726F-4D35-8AE5-51274B3DA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06BA4-DBEF-45F8-89CF-0DFE63AA9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1D431-BD14-4A1A-B6B3-D2CDF605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E1872-15A3-47A1-AFCA-79EF0956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E47D0-0ADA-4D1C-BF52-A72CE29A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2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73148-C83B-43A0-BD6F-4B1224D5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89ADE-F0B4-4A35-8A5B-6E9A02E46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EBC-5CD8-476E-995E-0F73C2586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2A4C4-7EA6-4623-8E14-DF3F475C678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7FE63-F7CA-4521-A1C3-30D309824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2EAF9-0C58-42AD-AF07-5172FABAB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263C-1C02-4C51-8E1A-6D3E0A16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1504950" y="1019175"/>
            <a:ext cx="965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Green River 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714FC-A0D5-4CA6-A57F-72721AE46D6A}"/>
              </a:ext>
            </a:extLst>
          </p:cNvPr>
          <p:cNvSpPr txBox="1"/>
          <p:nvPr/>
        </p:nvSpPr>
        <p:spPr>
          <a:xfrm>
            <a:off x="2601685" y="1850172"/>
            <a:ext cx="6988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Hiring request:  Fall 2019</a:t>
            </a:r>
          </a:p>
        </p:txBody>
      </p:sp>
    </p:spTree>
    <p:extLst>
      <p:ext uri="{BB962C8B-B14F-4D97-AF65-F5344CB8AC3E}">
        <p14:creationId xmlns:p14="http://schemas.microsoft.com/office/powerpoint/2010/main" val="25771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914400" y="657225"/>
            <a:ext cx="2752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Quantity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7F2339A-D17B-4200-B85C-7FC8D7B77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35269"/>
              </p:ext>
            </p:extLst>
          </p:nvPr>
        </p:nvGraphicFramePr>
        <p:xfrm>
          <a:off x="3581400" y="523875"/>
          <a:ext cx="8022310" cy="615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7AF4ED1A-2388-41FE-B95C-D3A64D1DF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526" y="1665513"/>
            <a:ext cx="1912022" cy="43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1257300" y="326474"/>
            <a:ext cx="965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Recent history:   the Life of Brian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17343-84ED-4E97-AC04-2FCF68F6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61" y="2133571"/>
            <a:ext cx="5138359" cy="3716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7E86D3-26EC-43BC-8608-A8D93A08E2EE}"/>
              </a:ext>
            </a:extLst>
          </p:cNvPr>
          <p:cNvSpPr txBox="1"/>
          <p:nvPr/>
        </p:nvSpPr>
        <p:spPr>
          <a:xfrm>
            <a:off x="429751" y="2454195"/>
            <a:ext cx="63099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2005: Brian hired as an adjunct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2016: GRC needed new FT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2017: Brian started tenure process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F8CCCA-CFCA-44DC-97D4-0C09C0402713}"/>
              </a:ext>
            </a:extLst>
          </p:cNvPr>
          <p:cNvSpPr txBox="1"/>
          <p:nvPr/>
        </p:nvSpPr>
        <p:spPr>
          <a:xfrm>
            <a:off x="1110046" y="4411888"/>
            <a:ext cx="5138359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To meet the need, we tried </a:t>
            </a:r>
            <a:br>
              <a:rPr lang="en-US" sz="3200" dirty="0"/>
            </a:br>
            <a:r>
              <a:rPr lang="en-US" sz="3200" dirty="0"/>
              <a:t>to fill Brian’s previous load with new adjunct faculty.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DB24A-2383-43BC-813D-5CDDEB319FA8}"/>
              </a:ext>
            </a:extLst>
          </p:cNvPr>
          <p:cNvSpPr txBox="1"/>
          <p:nvPr/>
        </p:nvSpPr>
        <p:spPr>
          <a:xfrm>
            <a:off x="7367214" y="3750168"/>
            <a:ext cx="4019550" cy="1446550"/>
          </a:xfrm>
          <a:prstGeom prst="rect">
            <a:avLst/>
          </a:prstGeom>
          <a:noFill/>
          <a:ln w="38100">
            <a:solidFill>
              <a:srgbClr val="3B27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2C1D9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This has not worked out.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748BA3-DC31-43D9-BCEF-82B708C82672}"/>
              </a:ext>
            </a:extLst>
          </p:cNvPr>
          <p:cNvCxnSpPr>
            <a:stCxn id="3" idx="1"/>
          </p:cNvCxnSpPr>
          <p:nvPr/>
        </p:nvCxnSpPr>
        <p:spPr>
          <a:xfrm flipH="1">
            <a:off x="6343650" y="4473443"/>
            <a:ext cx="1023564" cy="517657"/>
          </a:xfrm>
          <a:prstGeom prst="straightConnector1">
            <a:avLst/>
          </a:prstGeom>
          <a:ln w="38100">
            <a:solidFill>
              <a:srgbClr val="3B27C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5C23C0F-793A-44CE-889F-42E5ED3B0ECD}"/>
              </a:ext>
            </a:extLst>
          </p:cNvPr>
          <p:cNvSpPr txBox="1"/>
          <p:nvPr/>
        </p:nvSpPr>
        <p:spPr>
          <a:xfrm>
            <a:off x="2318658" y="1810405"/>
            <a:ext cx="254725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Brian Stubbs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020B23-B589-4B04-A001-2B4B802AC8E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865915" y="2133571"/>
            <a:ext cx="2626992" cy="7562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065274"/>
              </p:ext>
            </p:extLst>
          </p:nvPr>
        </p:nvGraphicFramePr>
        <p:xfrm>
          <a:off x="3866251" y="1479634"/>
          <a:ext cx="7494353" cy="493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571095-B7AB-4B2D-8498-10B4B1A9ADCC}"/>
              </a:ext>
            </a:extLst>
          </p:cNvPr>
          <p:cNvSpPr txBox="1"/>
          <p:nvPr/>
        </p:nvSpPr>
        <p:spPr>
          <a:xfrm>
            <a:off x="914400" y="439511"/>
            <a:ext cx="979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Where have all the adjuncts gone?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F1245-995A-42DD-8B8B-092C53DA9FEA}"/>
              </a:ext>
            </a:extLst>
          </p:cNvPr>
          <p:cNvSpPr txBox="1"/>
          <p:nvPr/>
        </p:nvSpPr>
        <p:spPr>
          <a:xfrm>
            <a:off x="628650" y="3164231"/>
            <a:ext cx="2733675" cy="1569660"/>
          </a:xfrm>
          <a:prstGeom prst="rect">
            <a:avLst/>
          </a:prstGeom>
          <a:noFill/>
          <a:ln w="28575">
            <a:solidFill>
              <a:srgbClr val="2C1D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C1D97"/>
                </a:solidFill>
              </a:rPr>
              <a:t>Hiring of physicists by private tech firms increased by 88% from 2009 to 2015</a:t>
            </a:r>
          </a:p>
        </p:txBody>
      </p:sp>
    </p:spTree>
    <p:extLst>
      <p:ext uri="{BB962C8B-B14F-4D97-AF65-F5344CB8AC3E}">
        <p14:creationId xmlns:p14="http://schemas.microsoft.com/office/powerpoint/2010/main" val="19801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914400" y="439511"/>
            <a:ext cx="979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Where have all the adjuncts gone?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D10BB09-05A3-47AE-B018-2A5ABAE4C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24761"/>
              </p:ext>
            </p:extLst>
          </p:nvPr>
        </p:nvGraphicFramePr>
        <p:xfrm>
          <a:off x="4022733" y="1488222"/>
          <a:ext cx="6873867" cy="508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256EB1-D096-4944-AC01-8B027D698ADA}"/>
              </a:ext>
            </a:extLst>
          </p:cNvPr>
          <p:cNvSpPr txBox="1"/>
          <p:nvPr/>
        </p:nvSpPr>
        <p:spPr>
          <a:xfrm>
            <a:off x="587829" y="3233057"/>
            <a:ext cx="2830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Nationwide demand and supply of college physics teachers</a:t>
            </a:r>
          </a:p>
        </p:txBody>
      </p:sp>
    </p:spTree>
    <p:extLst>
      <p:ext uri="{BB962C8B-B14F-4D97-AF65-F5344CB8AC3E}">
        <p14:creationId xmlns:p14="http://schemas.microsoft.com/office/powerpoint/2010/main" val="37125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256EB1-D096-4944-AC01-8B027D698ADA}"/>
              </a:ext>
            </a:extLst>
          </p:cNvPr>
          <p:cNvSpPr txBox="1"/>
          <p:nvPr/>
        </p:nvSpPr>
        <p:spPr>
          <a:xfrm>
            <a:off x="587829" y="3233057"/>
            <a:ext cx="2830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 (GRC) demand and supply of college physics teachers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1F885-6DDC-476B-B522-8CD904241726}"/>
              </a:ext>
            </a:extLst>
          </p:cNvPr>
          <p:cNvSpPr txBox="1"/>
          <p:nvPr/>
        </p:nvSpPr>
        <p:spPr>
          <a:xfrm>
            <a:off x="914400" y="439511"/>
            <a:ext cx="979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Where have all the adjuncts gone?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2965D2-E289-4EB1-9E28-A7C786059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56683"/>
              </p:ext>
            </p:extLst>
          </p:nvPr>
        </p:nvGraphicFramePr>
        <p:xfrm>
          <a:off x="4245427" y="1566720"/>
          <a:ext cx="6683830" cy="485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25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1257300" y="326474"/>
            <a:ext cx="965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Recent history:   the Life of Brian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13E436-3194-4DE4-9F9D-166CABD46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99103"/>
              </p:ext>
            </p:extLst>
          </p:nvPr>
        </p:nvGraphicFramePr>
        <p:xfrm>
          <a:off x="3283865" y="2039321"/>
          <a:ext cx="7441285" cy="472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0B62EB-C740-42E5-BAE9-7747355C8701}"/>
              </a:ext>
            </a:extLst>
          </p:cNvPr>
          <p:cNvSpPr txBox="1"/>
          <p:nvPr/>
        </p:nvSpPr>
        <p:spPr>
          <a:xfrm>
            <a:off x="828675" y="4215425"/>
            <a:ext cx="1714500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Keith Clay </a:t>
            </a:r>
            <a:br>
              <a:rPr lang="en-US" dirty="0"/>
            </a:br>
            <a:r>
              <a:rPr lang="en-US" dirty="0"/>
              <a:t>on leave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2CEAB8-4E88-42B2-9328-278B14B5C4F4}"/>
              </a:ext>
            </a:extLst>
          </p:cNvPr>
          <p:cNvCxnSpPr>
            <a:stCxn id="6" idx="3"/>
          </p:cNvCxnSpPr>
          <p:nvPr/>
        </p:nvCxnSpPr>
        <p:spPr>
          <a:xfrm flipV="1">
            <a:off x="2543175" y="3922949"/>
            <a:ext cx="3067050" cy="61564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D1156D-330C-4EB0-8D3A-5684DD669146}"/>
              </a:ext>
            </a:extLst>
          </p:cNvPr>
          <p:cNvSpPr txBox="1"/>
          <p:nvPr/>
        </p:nvSpPr>
        <p:spPr>
          <a:xfrm>
            <a:off x="6086475" y="1345218"/>
            <a:ext cx="1714500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Brian Stubbs hired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1B2DF6-D3E2-4642-82C7-5D591B2789AF}"/>
              </a:ext>
            </a:extLst>
          </p:cNvPr>
          <p:cNvCxnSpPr>
            <a:cxnSpLocks/>
          </p:cNvCxnSpPr>
          <p:nvPr/>
        </p:nvCxnSpPr>
        <p:spPr>
          <a:xfrm>
            <a:off x="6086475" y="1663828"/>
            <a:ext cx="0" cy="148759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A7726B4-AD5E-4766-B7CF-85CD11CD4B3E}"/>
              </a:ext>
            </a:extLst>
          </p:cNvPr>
          <p:cNvSpPr txBox="1"/>
          <p:nvPr/>
        </p:nvSpPr>
        <p:spPr>
          <a:xfrm>
            <a:off x="8889085" y="1981219"/>
            <a:ext cx="1714500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 1 FT</a:t>
            </a:r>
          </a:p>
          <a:p>
            <a:pPr algn="ctr"/>
            <a:r>
              <a:rPr lang="en-US" dirty="0"/>
              <a:t>instructor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D00DAF-6EF4-43E2-8399-C5CC2810EF4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543800" y="2304385"/>
            <a:ext cx="1345285" cy="32316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53A3AD-119B-493D-90E1-F9A06F834627}"/>
              </a:ext>
            </a:extLst>
          </p:cNvPr>
          <p:cNvSpPr txBox="1"/>
          <p:nvPr/>
        </p:nvSpPr>
        <p:spPr>
          <a:xfrm>
            <a:off x="1362536" y="1205243"/>
            <a:ext cx="384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FT/Adjunct Ratios</a:t>
            </a:r>
          </a:p>
        </p:txBody>
      </p:sp>
    </p:spTree>
    <p:extLst>
      <p:ext uri="{BB962C8B-B14F-4D97-AF65-F5344CB8AC3E}">
        <p14:creationId xmlns:p14="http://schemas.microsoft.com/office/powerpoint/2010/main" val="1386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1257300" y="326474"/>
            <a:ext cx="965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Recent history:   the Life of Brian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D0A9B-5CB8-433F-A323-3B303698E900}"/>
              </a:ext>
            </a:extLst>
          </p:cNvPr>
          <p:cNvSpPr txBox="1"/>
          <p:nvPr/>
        </p:nvSpPr>
        <p:spPr>
          <a:xfrm>
            <a:off x="447675" y="1628775"/>
            <a:ext cx="116681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 the past ten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We’ve interviewed 17 adjuncts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We’ve hired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Seven left within two quarters (one more left in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None new in past three years (no replacements for Brian)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Antonia BG retired last year (</a:t>
            </a:r>
            <a:r>
              <a:rPr lang="en-US" sz="3600" b="1" i="1" dirty="0"/>
              <a:t>essentially 1 full-time lost</a:t>
            </a:r>
            <a:r>
              <a:rPr lang="en-US" sz="3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Chitra’s research project is instructor-intensive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We are on a collision course with an iceberg spring quarter</a:t>
            </a:r>
          </a:p>
        </p:txBody>
      </p:sp>
    </p:spTree>
    <p:extLst>
      <p:ext uri="{BB962C8B-B14F-4D97-AF65-F5344CB8AC3E}">
        <p14:creationId xmlns:p14="http://schemas.microsoft.com/office/powerpoint/2010/main" val="11694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533401" y="657225"/>
            <a:ext cx="1140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Quantum supremacy &amp; the end of civilization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3C89D-1466-4A2A-B15E-81C8A95B1DF5}"/>
              </a:ext>
            </a:extLst>
          </p:cNvPr>
          <p:cNvSpPr txBox="1"/>
          <p:nvPr/>
        </p:nvSpPr>
        <p:spPr>
          <a:xfrm>
            <a:off x="314325" y="2197553"/>
            <a:ext cx="115293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October 2019:</a:t>
            </a:r>
          </a:p>
          <a:p>
            <a:pPr lvl="2"/>
            <a:r>
              <a:rPr lang="en-US" sz="3600" dirty="0"/>
              <a:t>Google claims their quantum computer is a </a:t>
            </a:r>
            <a:br>
              <a:rPr lang="en-US" sz="3600" dirty="0"/>
            </a:br>
            <a:r>
              <a:rPr lang="en-US" sz="3600" dirty="0"/>
              <a:t>BILLION TIMES faster than IBM’s fastest super computer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Also October 2019:</a:t>
            </a:r>
          </a:p>
          <a:p>
            <a:pPr lvl="2"/>
            <a:r>
              <a:rPr lang="en-US" sz="3600" dirty="0"/>
              <a:t>IBM scientists say, “No, it isn’t!”</a:t>
            </a:r>
            <a:br>
              <a:rPr lang="en-US" sz="3600" dirty="0"/>
            </a:br>
            <a:r>
              <a:rPr lang="en-US" sz="3600" dirty="0"/>
              <a:t>“It is only a THOUSAND TIMES faster.”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3A0235-64B2-4A0B-8CF5-488A832077B4}"/>
              </a:ext>
            </a:extLst>
          </p:cNvPr>
          <p:cNvSpPr/>
          <p:nvPr/>
        </p:nvSpPr>
        <p:spPr>
          <a:xfrm>
            <a:off x="1139597" y="5042735"/>
            <a:ext cx="9421587" cy="79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533401" y="657225"/>
            <a:ext cx="1140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Quantum supremacy &amp; the end of civilization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C748A-229B-469B-A807-EDA9DAC93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8" y="3140847"/>
            <a:ext cx="6781110" cy="1566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DA560B-7456-4334-8D04-F492C5EB6910}"/>
              </a:ext>
            </a:extLst>
          </p:cNvPr>
          <p:cNvSpPr txBox="1"/>
          <p:nvPr/>
        </p:nvSpPr>
        <p:spPr>
          <a:xfrm>
            <a:off x="323850" y="2432961"/>
            <a:ext cx="1164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Soon programmers will need to know things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462D2-8D9B-4D74-8422-06190E9EB3CF}"/>
              </a:ext>
            </a:extLst>
          </p:cNvPr>
          <p:cNvSpPr txBox="1"/>
          <p:nvPr/>
        </p:nvSpPr>
        <p:spPr>
          <a:xfrm>
            <a:off x="8068488" y="3429000"/>
            <a:ext cx="339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and they don’t.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3488D-82F7-42DF-8DE7-70E1E01E2F25}"/>
              </a:ext>
            </a:extLst>
          </p:cNvPr>
          <p:cNvSpPr txBox="1"/>
          <p:nvPr/>
        </p:nvSpPr>
        <p:spPr>
          <a:xfrm>
            <a:off x="533401" y="5061196"/>
            <a:ext cx="1146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(so the applicant pool for adjuncts is unlikely to improve)</a:t>
            </a:r>
          </a:p>
        </p:txBody>
      </p:sp>
    </p:spTree>
    <p:extLst>
      <p:ext uri="{BB962C8B-B14F-4D97-AF65-F5344CB8AC3E}">
        <p14:creationId xmlns:p14="http://schemas.microsoft.com/office/powerpoint/2010/main" val="3052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71F885-6DDC-476B-B522-8CD904241726}"/>
              </a:ext>
            </a:extLst>
          </p:cNvPr>
          <p:cNvSpPr txBox="1"/>
          <p:nvPr/>
        </p:nvSpPr>
        <p:spPr>
          <a:xfrm>
            <a:off x="4533900" y="25980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34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1504950" y="1019175"/>
            <a:ext cx="965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Green River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EF5A9-D568-4655-A171-D84FAE32263C}"/>
              </a:ext>
            </a:extLst>
          </p:cNvPr>
          <p:cNvSpPr txBox="1"/>
          <p:nvPr/>
        </p:nvSpPr>
        <p:spPr>
          <a:xfrm>
            <a:off x="1238249" y="2524125"/>
            <a:ext cx="10496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Completely different - Quality and quantity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Recent history - the Life of Brian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Where have all the adjuncts gone?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Quantum supremacy and the end of civilization</a:t>
            </a:r>
          </a:p>
        </p:txBody>
      </p:sp>
    </p:spTree>
    <p:extLst>
      <p:ext uri="{BB962C8B-B14F-4D97-AF65-F5344CB8AC3E}">
        <p14:creationId xmlns:p14="http://schemas.microsoft.com/office/powerpoint/2010/main" val="24021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1504950" y="1019175"/>
            <a:ext cx="965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EF5A9-D568-4655-A171-D84FAE32263C}"/>
              </a:ext>
            </a:extLst>
          </p:cNvPr>
          <p:cNvSpPr txBox="1"/>
          <p:nvPr/>
        </p:nvSpPr>
        <p:spPr>
          <a:xfrm>
            <a:off x="1504950" y="2087335"/>
            <a:ext cx="10058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2000:  Marv Nelson, the outstanding undergrad instructor in US</a:t>
            </a:r>
            <a:endParaRPr lang="en-US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2005:  One of 10 exemplary TYC physics programs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2006 – 2019: Most honored chapter of Soc. of Physics Students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2006 – 2019: Keith, Ajay, Chitra, &amp; Adrienne hold regional and/or national leadership positions (AIP, AAPT, PNACP)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2012 – 2019: Chitra Solomonson leads </a:t>
            </a:r>
            <a:r>
              <a:rPr lang="en-US" sz="2800" b="1" i="1" dirty="0"/>
              <a:t>nationally recognized </a:t>
            </a:r>
            <a:r>
              <a:rPr lang="en-US" sz="2800" dirty="0"/>
              <a:t>undergraduate research project  (with LSAMP on the way)</a:t>
            </a:r>
          </a:p>
        </p:txBody>
      </p:sp>
    </p:spTree>
    <p:extLst>
      <p:ext uri="{BB962C8B-B14F-4D97-AF65-F5344CB8AC3E}">
        <p14:creationId xmlns:p14="http://schemas.microsoft.com/office/powerpoint/2010/main" val="31264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923924" y="333375"/>
            <a:ext cx="10953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Quality and quantity: </a:t>
            </a:r>
            <a:br>
              <a:rPr lang="en-US" sz="4800" dirty="0"/>
            </a:br>
            <a:r>
              <a:rPr lang="en-US" sz="4800" dirty="0"/>
              <a:t>       under-represented populations?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4C6DC-D51B-4F5C-B519-433BA48DDBCF}"/>
              </a:ext>
            </a:extLst>
          </p:cNvPr>
          <p:cNvSpPr txBox="1"/>
          <p:nvPr/>
        </p:nvSpPr>
        <p:spPr>
          <a:xfrm>
            <a:off x="781051" y="2524125"/>
            <a:ext cx="10953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Conceptual physics mirrors college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Algebra-based physics is pretty close, too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Physics for scientists and engineers: </a:t>
            </a:r>
            <a:br>
              <a:rPr lang="en-US" sz="4000" dirty="0"/>
            </a:br>
            <a:r>
              <a:rPr lang="en-US" sz="4000" dirty="0"/>
              <a:t>             White and Asian man’s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69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14C6DC-D51B-4F5C-B519-433BA48DDBCF}"/>
              </a:ext>
            </a:extLst>
          </p:cNvPr>
          <p:cNvSpPr txBox="1"/>
          <p:nvPr/>
        </p:nvSpPr>
        <p:spPr>
          <a:xfrm>
            <a:off x="1895476" y="2083831"/>
            <a:ext cx="862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Calc-based physics at GRC, Fall 2019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6BFE478-7F77-438B-BD49-8EB5D9FC2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920613"/>
              </p:ext>
            </p:extLst>
          </p:nvPr>
        </p:nvGraphicFramePr>
        <p:xfrm>
          <a:off x="2278063" y="2972514"/>
          <a:ext cx="917892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825">
                  <a:extLst>
                    <a:ext uri="{9D8B030D-6E8A-4147-A177-3AD203B41FA5}">
                      <a16:colId xmlns:a16="http://schemas.microsoft.com/office/drawing/2014/main" val="1834978489"/>
                    </a:ext>
                  </a:extLst>
                </a:gridCol>
                <a:gridCol w="2312459">
                  <a:extLst>
                    <a:ext uri="{9D8B030D-6E8A-4147-A177-3AD203B41FA5}">
                      <a16:colId xmlns:a16="http://schemas.microsoft.com/office/drawing/2014/main" val="1858110212"/>
                    </a:ext>
                  </a:extLst>
                </a:gridCol>
                <a:gridCol w="3059642">
                  <a:extLst>
                    <a:ext uri="{9D8B030D-6E8A-4147-A177-3AD203B41FA5}">
                      <a16:colId xmlns:a16="http://schemas.microsoft.com/office/drawing/2014/main" val="3562585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GRC Physics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221, 222, 223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(Northern) 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National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7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2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Black/African-American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8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3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Blk/</a:t>
                      </a:r>
                      <a:r>
                        <a:rPr lang="en-US" sz="2400" dirty="0" err="1"/>
                        <a:t>Af</a:t>
                      </a:r>
                      <a:r>
                        <a:rPr lang="en-US" sz="2400" dirty="0"/>
                        <a:t>-Am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80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3837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B1EFED2-B6D1-45AE-9C28-27F83BA4BD21}"/>
              </a:ext>
            </a:extLst>
          </p:cNvPr>
          <p:cNvSpPr/>
          <p:nvPr/>
        </p:nvSpPr>
        <p:spPr>
          <a:xfrm>
            <a:off x="8377236" y="2886075"/>
            <a:ext cx="3286125" cy="374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3F2E2-074D-41B9-8027-D62BF740EA15}"/>
              </a:ext>
            </a:extLst>
          </p:cNvPr>
          <p:cNvSpPr txBox="1"/>
          <p:nvPr/>
        </p:nvSpPr>
        <p:spPr>
          <a:xfrm>
            <a:off x="923924" y="333375"/>
            <a:ext cx="10953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Quality and quantity: </a:t>
            </a:r>
            <a:br>
              <a:rPr lang="en-US" sz="4800" dirty="0"/>
            </a:br>
            <a:r>
              <a:rPr lang="en-US" sz="4800" dirty="0"/>
              <a:t>       under-represented populations?</a:t>
            </a:r>
          </a:p>
        </p:txBody>
      </p:sp>
    </p:spTree>
    <p:extLst>
      <p:ext uri="{BB962C8B-B14F-4D97-AF65-F5344CB8AC3E}">
        <p14:creationId xmlns:p14="http://schemas.microsoft.com/office/powerpoint/2010/main" val="27771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914400" y="657225"/>
            <a:ext cx="54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Quantity in general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92AD1-16D9-4363-B305-67D10FBCB96B}"/>
              </a:ext>
            </a:extLst>
          </p:cNvPr>
          <p:cNvSpPr txBox="1"/>
          <p:nvPr/>
        </p:nvSpPr>
        <p:spPr>
          <a:xfrm>
            <a:off x="3005137" y="2533650"/>
            <a:ext cx="6715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Why do we have so many physics teachers?</a:t>
            </a:r>
          </a:p>
        </p:txBody>
      </p:sp>
    </p:spTree>
    <p:extLst>
      <p:ext uri="{BB962C8B-B14F-4D97-AF65-F5344CB8AC3E}">
        <p14:creationId xmlns:p14="http://schemas.microsoft.com/office/powerpoint/2010/main" val="13475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914400" y="657225"/>
            <a:ext cx="54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Quantity in general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1E40D4-8D14-4013-B7CF-1FCDEE582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73915"/>
              </p:ext>
            </p:extLst>
          </p:nvPr>
        </p:nvGraphicFramePr>
        <p:xfrm>
          <a:off x="4220935" y="1072723"/>
          <a:ext cx="7565571" cy="554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DB6E39-1BEB-4F7B-AEB7-3190D92C5C54}"/>
              </a:ext>
            </a:extLst>
          </p:cNvPr>
          <p:cNvSpPr txBox="1"/>
          <p:nvPr/>
        </p:nvSpPr>
        <p:spPr>
          <a:xfrm>
            <a:off x="1191305" y="3320431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Lotsa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2155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914400" y="657225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Quantity in general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B6E39-1BEB-4F7B-AEB7-3190D92C5C54}"/>
              </a:ext>
            </a:extLst>
          </p:cNvPr>
          <p:cNvSpPr txBox="1"/>
          <p:nvPr/>
        </p:nvSpPr>
        <p:spPr>
          <a:xfrm>
            <a:off x="1191305" y="3320431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Classes are full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83EEF4-9C55-4D08-9BA1-08D114253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76121"/>
              </p:ext>
            </p:extLst>
          </p:nvPr>
        </p:nvGraphicFramePr>
        <p:xfrm>
          <a:off x="4495799" y="1177498"/>
          <a:ext cx="7305675" cy="540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1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3480A-9EA8-452E-8E45-18ED10BE76C3}"/>
              </a:ext>
            </a:extLst>
          </p:cNvPr>
          <p:cNvSpPr txBox="1"/>
          <p:nvPr/>
        </p:nvSpPr>
        <p:spPr>
          <a:xfrm>
            <a:off x="914400" y="657225"/>
            <a:ext cx="2752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Quantity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234FA1C-B1D7-4E5F-A85E-35E039B4E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69224"/>
              </p:ext>
            </p:extLst>
          </p:nvPr>
        </p:nvGraphicFramePr>
        <p:xfrm>
          <a:off x="3360065" y="1072723"/>
          <a:ext cx="8231860" cy="548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FF3D54-1731-4236-8771-65810255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37" y="3019425"/>
            <a:ext cx="162877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6375E-F7E5-4113-921F-EDBA6B704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662" y="3019424"/>
            <a:ext cx="1628775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C734B-5283-411B-B73D-4C8007E66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661" y="1819274"/>
            <a:ext cx="1628775" cy="213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BB94DC-B44B-47A4-9186-8DCB970B4AC3}"/>
              </a:ext>
            </a:extLst>
          </p:cNvPr>
          <p:cNvSpPr/>
          <p:nvPr/>
        </p:nvSpPr>
        <p:spPr>
          <a:xfrm>
            <a:off x="3667125" y="5067300"/>
            <a:ext cx="2305050" cy="1019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97DB75-E773-4BD8-81F5-C2C46483E864}"/>
              </a:ext>
            </a:extLst>
          </p:cNvPr>
          <p:cNvSpPr/>
          <p:nvPr/>
        </p:nvSpPr>
        <p:spPr>
          <a:xfrm>
            <a:off x="9403557" y="5087509"/>
            <a:ext cx="2305050" cy="1019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8FAD7E-18BB-4896-811E-8D514F1384C1}"/>
              </a:ext>
            </a:extLst>
          </p:cNvPr>
          <p:cNvSpPr/>
          <p:nvPr/>
        </p:nvSpPr>
        <p:spPr>
          <a:xfrm>
            <a:off x="2514600" y="1819274"/>
            <a:ext cx="9077325" cy="488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475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hiring request</dc:title>
  <dc:creator>Keith Clay</dc:creator>
  <cp:lastModifiedBy>Keith Clay</cp:lastModifiedBy>
  <cp:revision>54</cp:revision>
  <dcterms:created xsi:type="dcterms:W3CDTF">2019-11-06T12:13:17Z</dcterms:created>
  <dcterms:modified xsi:type="dcterms:W3CDTF">2019-11-13T18:18:16Z</dcterms:modified>
</cp:coreProperties>
</file>