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69"/>
  </p:notesMasterIdLst>
  <p:sldIdLst>
    <p:sldId id="283" r:id="rId2"/>
    <p:sldId id="315" r:id="rId3"/>
    <p:sldId id="316" r:id="rId4"/>
    <p:sldId id="320" r:id="rId5"/>
    <p:sldId id="318" r:id="rId6"/>
    <p:sldId id="319" r:id="rId7"/>
    <p:sldId id="256" r:id="rId8"/>
    <p:sldId id="287" r:id="rId9"/>
    <p:sldId id="285" r:id="rId10"/>
    <p:sldId id="282" r:id="rId11"/>
    <p:sldId id="286" r:id="rId12"/>
    <p:sldId id="288" r:id="rId13"/>
    <p:sldId id="294" r:id="rId14"/>
    <p:sldId id="268" r:id="rId15"/>
    <p:sldId id="289" r:id="rId16"/>
    <p:sldId id="290" r:id="rId17"/>
    <p:sldId id="291" r:id="rId18"/>
    <p:sldId id="292" r:id="rId19"/>
    <p:sldId id="295" r:id="rId20"/>
    <p:sldId id="293" r:id="rId21"/>
    <p:sldId id="258" r:id="rId22"/>
    <p:sldId id="260" r:id="rId23"/>
    <p:sldId id="261" r:id="rId24"/>
    <p:sldId id="346" r:id="rId25"/>
    <p:sldId id="347" r:id="rId26"/>
    <p:sldId id="348" r:id="rId27"/>
    <p:sldId id="349" r:id="rId28"/>
    <p:sldId id="351" r:id="rId29"/>
    <p:sldId id="296" r:id="rId30"/>
    <p:sldId id="344" r:id="rId31"/>
    <p:sldId id="297" r:id="rId32"/>
    <p:sldId id="298" r:id="rId33"/>
    <p:sldId id="299" r:id="rId34"/>
    <p:sldId id="300" r:id="rId35"/>
    <p:sldId id="301" r:id="rId36"/>
    <p:sldId id="302" r:id="rId37"/>
    <p:sldId id="304" r:id="rId38"/>
    <p:sldId id="305" r:id="rId39"/>
    <p:sldId id="306" r:id="rId40"/>
    <p:sldId id="311" r:id="rId41"/>
    <p:sldId id="313" r:id="rId42"/>
    <p:sldId id="314" r:id="rId43"/>
    <p:sldId id="333" r:id="rId44"/>
    <p:sldId id="330" r:id="rId45"/>
    <p:sldId id="332" r:id="rId46"/>
    <p:sldId id="331" r:id="rId47"/>
    <p:sldId id="324" r:id="rId48"/>
    <p:sldId id="323" r:id="rId49"/>
    <p:sldId id="361" r:id="rId50"/>
    <p:sldId id="322" r:id="rId51"/>
    <p:sldId id="352" r:id="rId52"/>
    <p:sldId id="327" r:id="rId53"/>
    <p:sldId id="325" r:id="rId54"/>
    <p:sldId id="334" r:id="rId55"/>
    <p:sldId id="354" r:id="rId56"/>
    <p:sldId id="355" r:id="rId57"/>
    <p:sldId id="340" r:id="rId58"/>
    <p:sldId id="356" r:id="rId59"/>
    <p:sldId id="353" r:id="rId60"/>
    <p:sldId id="357" r:id="rId61"/>
    <p:sldId id="338" r:id="rId62"/>
    <p:sldId id="336" r:id="rId63"/>
    <p:sldId id="343" r:id="rId64"/>
    <p:sldId id="362" r:id="rId65"/>
    <p:sldId id="358" r:id="rId66"/>
    <p:sldId id="359" r:id="rId67"/>
    <p:sldId id="360" r:id="rId6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64" y="-16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8044"/>
    </p:cViewPr>
  </p:sorterViewPr>
  <p:notesViewPr>
    <p:cSldViewPr>
      <p:cViewPr varScale="1">
        <p:scale>
          <a:sx n="56" d="100"/>
          <a:sy n="56" d="100"/>
        </p:scale>
        <p:origin x="-63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 xmlns:a16="http://schemas.microsoft.com/office/drawing/2014/main" id="{F655BDD6-B8D3-45FE-9309-868152715D1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11619" name="Rectangle 3">
            <a:extLst>
              <a:ext uri="{FF2B5EF4-FFF2-40B4-BE49-F238E27FC236}">
                <a16:creationId xmlns="" xmlns:a16="http://schemas.microsoft.com/office/drawing/2014/main" id="{AAC8DB75-8166-49CC-A516-CFEABA592E2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a:extLst>
              <a:ext uri="{FF2B5EF4-FFF2-40B4-BE49-F238E27FC236}">
                <a16:creationId xmlns="" xmlns:a16="http://schemas.microsoft.com/office/drawing/2014/main" id="{883E470C-52E2-4DC1-992F-4B6BF8AA817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1621" name="Rectangle 5">
            <a:extLst>
              <a:ext uri="{FF2B5EF4-FFF2-40B4-BE49-F238E27FC236}">
                <a16:creationId xmlns="" xmlns:a16="http://schemas.microsoft.com/office/drawing/2014/main" id="{08D008CC-015E-4D14-9192-2D4939A06E8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1622" name="Rectangle 6">
            <a:extLst>
              <a:ext uri="{FF2B5EF4-FFF2-40B4-BE49-F238E27FC236}">
                <a16:creationId xmlns="" xmlns:a16="http://schemas.microsoft.com/office/drawing/2014/main" id="{FDB61C1F-57F2-43D9-98BE-30DAE52C3E5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11623" name="Rectangle 7">
            <a:extLst>
              <a:ext uri="{FF2B5EF4-FFF2-40B4-BE49-F238E27FC236}">
                <a16:creationId xmlns="" xmlns:a16="http://schemas.microsoft.com/office/drawing/2014/main" id="{C6C72DCF-D6F2-4737-88A3-ECB316788F9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4634A16-912A-4E18-A43A-7AA8FEB1F072}" type="slidenum">
              <a:rPr lang="en-US" altLang="en-US"/>
              <a:pPr>
                <a:defRPr/>
              </a:pPr>
              <a:t>‹#›</a:t>
            </a:fld>
            <a:endParaRPr lang="en-US" altLang="en-US"/>
          </a:p>
        </p:txBody>
      </p:sp>
    </p:spTree>
    <p:extLst>
      <p:ext uri="{BB962C8B-B14F-4D97-AF65-F5344CB8AC3E}">
        <p14:creationId xmlns:p14="http://schemas.microsoft.com/office/powerpoint/2010/main" val="404307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 xmlns:a16="http://schemas.microsoft.com/office/drawing/2014/main" id="{7DBEAAE0-BED8-43EF-82C9-A8F8CAC9753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12820C-5C22-41A1-B881-C163F543F84A}" type="slidenum">
              <a:rPr lang="en-US" altLang="en-US" smtClean="0"/>
              <a:pPr/>
              <a:t>22</a:t>
            </a:fld>
            <a:endParaRPr lang="en-US" altLang="en-US"/>
          </a:p>
        </p:txBody>
      </p:sp>
      <p:sp>
        <p:nvSpPr>
          <p:cNvPr id="13315" name="Rectangle 2">
            <a:extLst>
              <a:ext uri="{FF2B5EF4-FFF2-40B4-BE49-F238E27FC236}">
                <a16:creationId xmlns="" xmlns:a16="http://schemas.microsoft.com/office/drawing/2014/main" id="{1CF50A6F-68F2-4F75-8FA6-03B8B2D9C9BA}"/>
              </a:ext>
            </a:extLst>
          </p:cNvPr>
          <p:cNvSpPr>
            <a:spLocks noGrp="1" noRot="1" noChangeAspect="1" noChangeArrowheads="1" noTextEdit="1"/>
          </p:cNvSpPr>
          <p:nvPr>
            <p:ph type="sldImg"/>
          </p:nvPr>
        </p:nvSpPr>
        <p:spPr>
          <a:ln/>
        </p:spPr>
      </p:sp>
      <p:sp>
        <p:nvSpPr>
          <p:cNvPr id="13316" name="Rectangle 3">
            <a:extLst>
              <a:ext uri="{FF2B5EF4-FFF2-40B4-BE49-F238E27FC236}">
                <a16:creationId xmlns="" xmlns:a16="http://schemas.microsoft.com/office/drawing/2014/main" id="{98D8BF79-9926-49EC-A46B-FDC5335A8F6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 xmlns:a16="http://schemas.microsoft.com/office/drawing/2014/main" id="{3141CA63-DE6B-4D0E-8F94-7AFEF3A17C14}"/>
              </a:ext>
            </a:extLst>
          </p:cNvPr>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a:extLst>
              <a:ext uri="{FF2B5EF4-FFF2-40B4-BE49-F238E27FC236}">
                <a16:creationId xmlns="" xmlns:a16="http://schemas.microsoft.com/office/drawing/2014/main" id="{7234D2D4-49D8-4AB3-BE81-6BF4CB5B0523}"/>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66" name="Rectangle 2">
            <a:extLst>
              <a:ext uri="{FF2B5EF4-FFF2-40B4-BE49-F238E27FC236}">
                <a16:creationId xmlns="" xmlns:a16="http://schemas.microsoft.com/office/drawing/2014/main" id="{18BA2D4F-2102-4126-96CE-A3B8C87BFFE7}"/>
              </a:ext>
            </a:extLst>
          </p:cNvPr>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a:t>Click to edit Master title style</a:t>
            </a:r>
          </a:p>
        </p:txBody>
      </p:sp>
      <p:sp>
        <p:nvSpPr>
          <p:cNvPr id="139267" name="Rectangle 3">
            <a:extLst>
              <a:ext uri="{FF2B5EF4-FFF2-40B4-BE49-F238E27FC236}">
                <a16:creationId xmlns="" xmlns:a16="http://schemas.microsoft.com/office/drawing/2014/main" id="{E145956D-B04A-4D4E-917B-C4074D8206BC}"/>
              </a:ext>
            </a:extLst>
          </p:cNvPr>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6" name="Rectangle 4">
            <a:extLst>
              <a:ext uri="{FF2B5EF4-FFF2-40B4-BE49-F238E27FC236}">
                <a16:creationId xmlns="" xmlns:a16="http://schemas.microsoft.com/office/drawing/2014/main" id="{2B5FD8A7-7714-4A62-9094-52B0C5BB4BCE}"/>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5">
            <a:extLst>
              <a:ext uri="{FF2B5EF4-FFF2-40B4-BE49-F238E27FC236}">
                <a16:creationId xmlns="" xmlns:a16="http://schemas.microsoft.com/office/drawing/2014/main" id="{9FA06931-31C7-4AA3-8BBD-91E5C4DB1A11}"/>
              </a:ext>
            </a:extLst>
          </p:cNvPr>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a:extLst>
              <a:ext uri="{FF2B5EF4-FFF2-40B4-BE49-F238E27FC236}">
                <a16:creationId xmlns="" xmlns:a16="http://schemas.microsoft.com/office/drawing/2014/main" id="{CFFC65D2-5C99-4704-AE93-A869B4E5C238}"/>
              </a:ext>
            </a:extLst>
          </p:cNvPr>
          <p:cNvSpPr>
            <a:spLocks noGrp="1" noChangeArrowheads="1"/>
          </p:cNvSpPr>
          <p:nvPr>
            <p:ph type="sldNum" sz="quarter" idx="12"/>
          </p:nvPr>
        </p:nvSpPr>
        <p:spPr/>
        <p:txBody>
          <a:bodyPr/>
          <a:lstStyle>
            <a:lvl1pPr>
              <a:defRPr/>
            </a:lvl1pPr>
          </a:lstStyle>
          <a:p>
            <a:pPr>
              <a:defRPr/>
            </a:pPr>
            <a:fld id="{1D1CAA65-6070-451F-9F8E-39FB81ED20BA}" type="slidenum">
              <a:rPr lang="en-US" altLang="en-US"/>
              <a:pPr>
                <a:defRPr/>
              </a:pPr>
              <a:t>‹#›</a:t>
            </a:fld>
            <a:endParaRPr lang="en-US" altLang="en-US"/>
          </a:p>
        </p:txBody>
      </p:sp>
    </p:spTree>
    <p:extLst>
      <p:ext uri="{BB962C8B-B14F-4D97-AF65-F5344CB8AC3E}">
        <p14:creationId xmlns:p14="http://schemas.microsoft.com/office/powerpoint/2010/main" val="124969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1161E5-221B-4CD0-B227-3096D72D3D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1317FEC-A42B-4D7C-817D-D144ECEA51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DD78DA97-0826-4464-BB10-ADBD98BC827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9CFF4082-AD8F-4BA2-9B70-B7BC8E22F2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7946367B-1B9A-486E-A105-5DD67B2A17F0}"/>
              </a:ext>
            </a:extLst>
          </p:cNvPr>
          <p:cNvSpPr>
            <a:spLocks noGrp="1" noChangeArrowheads="1"/>
          </p:cNvSpPr>
          <p:nvPr>
            <p:ph type="sldNum" sz="quarter" idx="12"/>
          </p:nvPr>
        </p:nvSpPr>
        <p:spPr>
          <a:ln/>
        </p:spPr>
        <p:txBody>
          <a:bodyPr/>
          <a:lstStyle>
            <a:lvl1pPr>
              <a:defRPr/>
            </a:lvl1pPr>
          </a:lstStyle>
          <a:p>
            <a:pPr>
              <a:defRPr/>
            </a:pPr>
            <a:fld id="{B22D6DCB-2BD5-4C98-B61F-A0246B2BB0C2}" type="slidenum">
              <a:rPr lang="en-US" altLang="en-US"/>
              <a:pPr>
                <a:defRPr/>
              </a:pPr>
              <a:t>‹#›</a:t>
            </a:fld>
            <a:endParaRPr lang="en-US" altLang="en-US"/>
          </a:p>
        </p:txBody>
      </p:sp>
    </p:spTree>
    <p:extLst>
      <p:ext uri="{BB962C8B-B14F-4D97-AF65-F5344CB8AC3E}">
        <p14:creationId xmlns:p14="http://schemas.microsoft.com/office/powerpoint/2010/main" val="20168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844D9A2-F69A-4D3E-B22B-9585A07C230C}"/>
              </a:ext>
            </a:extLst>
          </p:cNvPr>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DF96421-5BEE-49D2-8671-056B39A4B392}"/>
              </a:ext>
            </a:extLst>
          </p:cNvPr>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150F58CB-6505-4C10-BD48-9C9C7EE99D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AC15CE00-EF72-4F3A-8489-48F752E71E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983E1E84-5210-4A42-BFEE-5314F1F72655}"/>
              </a:ext>
            </a:extLst>
          </p:cNvPr>
          <p:cNvSpPr>
            <a:spLocks noGrp="1" noChangeArrowheads="1"/>
          </p:cNvSpPr>
          <p:nvPr>
            <p:ph type="sldNum" sz="quarter" idx="12"/>
          </p:nvPr>
        </p:nvSpPr>
        <p:spPr>
          <a:ln/>
        </p:spPr>
        <p:txBody>
          <a:bodyPr/>
          <a:lstStyle>
            <a:lvl1pPr>
              <a:defRPr/>
            </a:lvl1pPr>
          </a:lstStyle>
          <a:p>
            <a:pPr>
              <a:defRPr/>
            </a:pPr>
            <a:fld id="{42C3931E-2E4C-4BFF-9188-644E5D162410}" type="slidenum">
              <a:rPr lang="en-US" altLang="en-US"/>
              <a:pPr>
                <a:defRPr/>
              </a:pPr>
              <a:t>‹#›</a:t>
            </a:fld>
            <a:endParaRPr lang="en-US" altLang="en-US"/>
          </a:p>
        </p:txBody>
      </p:sp>
    </p:spTree>
    <p:extLst>
      <p:ext uri="{BB962C8B-B14F-4D97-AF65-F5344CB8AC3E}">
        <p14:creationId xmlns:p14="http://schemas.microsoft.com/office/powerpoint/2010/main" val="2354467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C6D6419-BA42-40B4-B889-50DB264346BA}"/>
              </a:ext>
            </a:extLst>
          </p:cNvPr>
          <p:cNvSpPr>
            <a:spLocks noGrp="1"/>
          </p:cNvSpPr>
          <p:nvPr>
            <p:ph/>
          </p:nvPr>
        </p:nvSpPr>
        <p:spPr>
          <a:xfrm>
            <a:off x="457200" y="277813"/>
            <a:ext cx="82296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 xmlns:a16="http://schemas.microsoft.com/office/drawing/2014/main" id="{7E3EB0B7-B382-43A1-A636-D9A9C641382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 xmlns:a16="http://schemas.microsoft.com/office/drawing/2014/main" id="{6E11269D-CA46-464A-8D4F-979A37BBC35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 xmlns:a16="http://schemas.microsoft.com/office/drawing/2014/main" id="{42DB1A16-325C-4C6E-84A0-EC575ED53B8F}"/>
              </a:ext>
            </a:extLst>
          </p:cNvPr>
          <p:cNvSpPr>
            <a:spLocks noGrp="1" noChangeArrowheads="1"/>
          </p:cNvSpPr>
          <p:nvPr>
            <p:ph type="sldNum" sz="quarter" idx="12"/>
          </p:nvPr>
        </p:nvSpPr>
        <p:spPr>
          <a:ln/>
        </p:spPr>
        <p:txBody>
          <a:bodyPr/>
          <a:lstStyle>
            <a:lvl1pPr>
              <a:defRPr/>
            </a:lvl1pPr>
          </a:lstStyle>
          <a:p>
            <a:pPr>
              <a:defRPr/>
            </a:pPr>
            <a:fld id="{88ED7FCF-BD33-42A9-A918-8D9ADE4AFE44}" type="slidenum">
              <a:rPr lang="en-US" altLang="en-US"/>
              <a:pPr>
                <a:defRPr/>
              </a:pPr>
              <a:t>‹#›</a:t>
            </a:fld>
            <a:endParaRPr lang="en-US" altLang="en-US"/>
          </a:p>
        </p:txBody>
      </p:sp>
    </p:spTree>
    <p:extLst>
      <p:ext uri="{BB962C8B-B14F-4D97-AF65-F5344CB8AC3E}">
        <p14:creationId xmlns:p14="http://schemas.microsoft.com/office/powerpoint/2010/main" val="2097717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C906EC-FABA-410F-A8F9-06367C57A8BD}"/>
              </a:ext>
            </a:extLst>
          </p:cNvPr>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a:extLst>
              <a:ext uri="{FF2B5EF4-FFF2-40B4-BE49-F238E27FC236}">
                <a16:creationId xmlns="" xmlns:a16="http://schemas.microsoft.com/office/drawing/2014/main" id="{647CDA3C-D8BB-4C14-9CC2-C0BABA71D83B}"/>
              </a:ext>
            </a:extLst>
          </p:cNvPr>
          <p:cNvSpPr>
            <a:spLocks noGrp="1"/>
          </p:cNvSpPr>
          <p:nvPr>
            <p:ph type="tbl" idx="1"/>
          </p:nvPr>
        </p:nvSpPr>
        <p:spPr>
          <a:xfrm>
            <a:off x="457200" y="1600200"/>
            <a:ext cx="8229600" cy="4530725"/>
          </a:xfrm>
        </p:spPr>
        <p:txBody>
          <a:bodyPr/>
          <a:lstStyle/>
          <a:p>
            <a:pPr lvl="0"/>
            <a:endParaRPr lang="en-US" noProof="0"/>
          </a:p>
        </p:txBody>
      </p:sp>
      <p:sp>
        <p:nvSpPr>
          <p:cNvPr id="4" name="Rectangle 4">
            <a:extLst>
              <a:ext uri="{FF2B5EF4-FFF2-40B4-BE49-F238E27FC236}">
                <a16:creationId xmlns="" xmlns:a16="http://schemas.microsoft.com/office/drawing/2014/main" id="{24E7488E-954D-4438-B70E-9B47C11790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876F3BA5-4877-481B-AEF0-0C8638BFB2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DE9E17EB-5490-48D6-8A52-A6DD9863EE2C}"/>
              </a:ext>
            </a:extLst>
          </p:cNvPr>
          <p:cNvSpPr>
            <a:spLocks noGrp="1" noChangeArrowheads="1"/>
          </p:cNvSpPr>
          <p:nvPr>
            <p:ph type="sldNum" sz="quarter" idx="12"/>
          </p:nvPr>
        </p:nvSpPr>
        <p:spPr>
          <a:ln/>
        </p:spPr>
        <p:txBody>
          <a:bodyPr/>
          <a:lstStyle>
            <a:lvl1pPr>
              <a:defRPr/>
            </a:lvl1pPr>
          </a:lstStyle>
          <a:p>
            <a:pPr>
              <a:defRPr/>
            </a:pPr>
            <a:fld id="{AD7289A1-85CA-44A0-A08A-E17CCD9FDA91}" type="slidenum">
              <a:rPr lang="en-US" altLang="en-US"/>
              <a:pPr>
                <a:defRPr/>
              </a:pPr>
              <a:t>‹#›</a:t>
            </a:fld>
            <a:endParaRPr lang="en-US" altLang="en-US"/>
          </a:p>
        </p:txBody>
      </p:sp>
    </p:spTree>
    <p:extLst>
      <p:ext uri="{BB962C8B-B14F-4D97-AF65-F5344CB8AC3E}">
        <p14:creationId xmlns:p14="http://schemas.microsoft.com/office/powerpoint/2010/main" val="262463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CF4853-83D9-4F7C-BE15-51904B30BF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035BBFF-82AC-4B4B-98D7-DCC2589BD4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8DE72B35-B16B-46BD-AEB1-5C4D393589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D5E7A6E7-9845-4626-BA47-CFA508818F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DDB8083E-A7EC-416C-A0ED-304D04165419}"/>
              </a:ext>
            </a:extLst>
          </p:cNvPr>
          <p:cNvSpPr>
            <a:spLocks noGrp="1" noChangeArrowheads="1"/>
          </p:cNvSpPr>
          <p:nvPr>
            <p:ph type="sldNum" sz="quarter" idx="12"/>
          </p:nvPr>
        </p:nvSpPr>
        <p:spPr>
          <a:ln/>
        </p:spPr>
        <p:txBody>
          <a:bodyPr/>
          <a:lstStyle>
            <a:lvl1pPr>
              <a:defRPr/>
            </a:lvl1pPr>
          </a:lstStyle>
          <a:p>
            <a:pPr>
              <a:defRPr/>
            </a:pPr>
            <a:fld id="{2D1D9B99-6C00-4F59-89C7-F506D88896A5}" type="slidenum">
              <a:rPr lang="en-US" altLang="en-US"/>
              <a:pPr>
                <a:defRPr/>
              </a:pPr>
              <a:t>‹#›</a:t>
            </a:fld>
            <a:endParaRPr lang="en-US" altLang="en-US"/>
          </a:p>
        </p:txBody>
      </p:sp>
    </p:spTree>
    <p:extLst>
      <p:ext uri="{BB962C8B-B14F-4D97-AF65-F5344CB8AC3E}">
        <p14:creationId xmlns:p14="http://schemas.microsoft.com/office/powerpoint/2010/main" val="208928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153065-5BC5-4D9A-A099-E538FA56F45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00E3BEC-D056-4912-B7D3-3933B521780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 xmlns:a16="http://schemas.microsoft.com/office/drawing/2014/main" id="{2CBC0E8C-A025-4C86-A9AE-600448CD1B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 xmlns:a16="http://schemas.microsoft.com/office/drawing/2014/main" id="{155B3A6C-03CB-4B24-81CE-5E775260D1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 xmlns:a16="http://schemas.microsoft.com/office/drawing/2014/main" id="{39D6849F-BC95-4522-84E1-8255E7E4332F}"/>
              </a:ext>
            </a:extLst>
          </p:cNvPr>
          <p:cNvSpPr>
            <a:spLocks noGrp="1" noChangeArrowheads="1"/>
          </p:cNvSpPr>
          <p:nvPr>
            <p:ph type="sldNum" sz="quarter" idx="12"/>
          </p:nvPr>
        </p:nvSpPr>
        <p:spPr>
          <a:ln/>
        </p:spPr>
        <p:txBody>
          <a:bodyPr/>
          <a:lstStyle>
            <a:lvl1pPr>
              <a:defRPr/>
            </a:lvl1pPr>
          </a:lstStyle>
          <a:p>
            <a:pPr>
              <a:defRPr/>
            </a:pPr>
            <a:fld id="{AF0BEBC0-F07B-417F-AF72-81961891BFAE}" type="slidenum">
              <a:rPr lang="en-US" altLang="en-US"/>
              <a:pPr>
                <a:defRPr/>
              </a:pPr>
              <a:t>‹#›</a:t>
            </a:fld>
            <a:endParaRPr lang="en-US" altLang="en-US"/>
          </a:p>
        </p:txBody>
      </p:sp>
    </p:spTree>
    <p:extLst>
      <p:ext uri="{BB962C8B-B14F-4D97-AF65-F5344CB8AC3E}">
        <p14:creationId xmlns:p14="http://schemas.microsoft.com/office/powerpoint/2010/main" val="162833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8946ED-7A8E-4C45-82C2-E62B164A6E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5094FE9-C606-4358-A118-991ED054D144}"/>
              </a:ext>
            </a:extLst>
          </p:cNvPr>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5C2BEA9-5239-4BFF-8424-D1702CAE6C9A}"/>
              </a:ext>
            </a:extLst>
          </p:cNvPr>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2C6C6B80-CA6D-4F22-854E-95E2801527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 xmlns:a16="http://schemas.microsoft.com/office/drawing/2014/main" id="{8250D5EF-4B8D-45DD-9AC9-5C445B1A93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 xmlns:a16="http://schemas.microsoft.com/office/drawing/2014/main" id="{5E8E5EF7-4A9F-44C9-B6E1-9C3025935A99}"/>
              </a:ext>
            </a:extLst>
          </p:cNvPr>
          <p:cNvSpPr>
            <a:spLocks noGrp="1" noChangeArrowheads="1"/>
          </p:cNvSpPr>
          <p:nvPr>
            <p:ph type="sldNum" sz="quarter" idx="12"/>
          </p:nvPr>
        </p:nvSpPr>
        <p:spPr>
          <a:ln/>
        </p:spPr>
        <p:txBody>
          <a:bodyPr/>
          <a:lstStyle>
            <a:lvl1pPr>
              <a:defRPr/>
            </a:lvl1pPr>
          </a:lstStyle>
          <a:p>
            <a:pPr>
              <a:defRPr/>
            </a:pPr>
            <a:fld id="{A313B3CB-4963-4B5D-A320-7CE2EA932B78}" type="slidenum">
              <a:rPr lang="en-US" altLang="en-US"/>
              <a:pPr>
                <a:defRPr/>
              </a:pPr>
              <a:t>‹#›</a:t>
            </a:fld>
            <a:endParaRPr lang="en-US" altLang="en-US"/>
          </a:p>
        </p:txBody>
      </p:sp>
    </p:spTree>
    <p:extLst>
      <p:ext uri="{BB962C8B-B14F-4D97-AF65-F5344CB8AC3E}">
        <p14:creationId xmlns:p14="http://schemas.microsoft.com/office/powerpoint/2010/main" val="340991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24D397-4A62-4A5C-8486-DFDEA7FA268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D20E4A0-7B8D-4204-ACD4-95FC04C8DD5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7D209806-1A26-425F-98D9-E6B0FAA2565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B09C39E-E102-4E04-AA85-AF5620AE24F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F2E595F8-B9C4-46D5-8E35-15EEBECBB2D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3333786D-2CF0-43B6-A21C-51C71C33AA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 xmlns:a16="http://schemas.microsoft.com/office/drawing/2014/main" id="{C1ABEBB3-8040-450D-B074-73D39D5CCA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 xmlns:a16="http://schemas.microsoft.com/office/drawing/2014/main" id="{DFC2B198-0182-4E61-9456-C98FDE4BCB83}"/>
              </a:ext>
            </a:extLst>
          </p:cNvPr>
          <p:cNvSpPr>
            <a:spLocks noGrp="1" noChangeArrowheads="1"/>
          </p:cNvSpPr>
          <p:nvPr>
            <p:ph type="sldNum" sz="quarter" idx="12"/>
          </p:nvPr>
        </p:nvSpPr>
        <p:spPr>
          <a:ln/>
        </p:spPr>
        <p:txBody>
          <a:bodyPr/>
          <a:lstStyle>
            <a:lvl1pPr>
              <a:defRPr/>
            </a:lvl1pPr>
          </a:lstStyle>
          <a:p>
            <a:pPr>
              <a:defRPr/>
            </a:pPr>
            <a:fld id="{ADE2D746-0401-437D-9077-749DC5FAD351}" type="slidenum">
              <a:rPr lang="en-US" altLang="en-US"/>
              <a:pPr>
                <a:defRPr/>
              </a:pPr>
              <a:t>‹#›</a:t>
            </a:fld>
            <a:endParaRPr lang="en-US" altLang="en-US"/>
          </a:p>
        </p:txBody>
      </p:sp>
    </p:spTree>
    <p:extLst>
      <p:ext uri="{BB962C8B-B14F-4D97-AF65-F5344CB8AC3E}">
        <p14:creationId xmlns:p14="http://schemas.microsoft.com/office/powerpoint/2010/main" val="21425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BEBD94-CCBD-4E39-94E6-88B95AB6400B}"/>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F2891C69-7A86-41C4-BEBE-D8C40E93A7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 xmlns:a16="http://schemas.microsoft.com/office/drawing/2014/main" id="{FFD68544-C274-4587-B082-5D4BBC8A71C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 xmlns:a16="http://schemas.microsoft.com/office/drawing/2014/main" id="{F2ED2A77-4B37-436C-8B80-08FAE7E7231F}"/>
              </a:ext>
            </a:extLst>
          </p:cNvPr>
          <p:cNvSpPr>
            <a:spLocks noGrp="1" noChangeArrowheads="1"/>
          </p:cNvSpPr>
          <p:nvPr>
            <p:ph type="sldNum" sz="quarter" idx="12"/>
          </p:nvPr>
        </p:nvSpPr>
        <p:spPr>
          <a:ln/>
        </p:spPr>
        <p:txBody>
          <a:bodyPr/>
          <a:lstStyle>
            <a:lvl1pPr>
              <a:defRPr/>
            </a:lvl1pPr>
          </a:lstStyle>
          <a:p>
            <a:pPr>
              <a:defRPr/>
            </a:pPr>
            <a:fld id="{3F0EFB03-0AE9-4F69-B0BA-2987C6CE9257}" type="slidenum">
              <a:rPr lang="en-US" altLang="en-US"/>
              <a:pPr>
                <a:defRPr/>
              </a:pPr>
              <a:t>‹#›</a:t>
            </a:fld>
            <a:endParaRPr lang="en-US" altLang="en-US"/>
          </a:p>
        </p:txBody>
      </p:sp>
    </p:spTree>
    <p:extLst>
      <p:ext uri="{BB962C8B-B14F-4D97-AF65-F5344CB8AC3E}">
        <p14:creationId xmlns:p14="http://schemas.microsoft.com/office/powerpoint/2010/main" val="362757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CA5769B-37E9-466C-A43B-DB61B85DC7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 xmlns:a16="http://schemas.microsoft.com/office/drawing/2014/main" id="{D544DB9B-2BAC-42F0-85C4-4E784285B64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 xmlns:a16="http://schemas.microsoft.com/office/drawing/2014/main" id="{E405F733-41AE-41BF-9E1E-316157708720}"/>
              </a:ext>
            </a:extLst>
          </p:cNvPr>
          <p:cNvSpPr>
            <a:spLocks noGrp="1" noChangeArrowheads="1"/>
          </p:cNvSpPr>
          <p:nvPr>
            <p:ph type="sldNum" sz="quarter" idx="12"/>
          </p:nvPr>
        </p:nvSpPr>
        <p:spPr>
          <a:ln/>
        </p:spPr>
        <p:txBody>
          <a:bodyPr/>
          <a:lstStyle>
            <a:lvl1pPr>
              <a:defRPr/>
            </a:lvl1pPr>
          </a:lstStyle>
          <a:p>
            <a:pPr>
              <a:defRPr/>
            </a:pPr>
            <a:fld id="{80CE5126-F83A-4E2A-A8C2-2017E33C99EF}" type="slidenum">
              <a:rPr lang="en-US" altLang="en-US"/>
              <a:pPr>
                <a:defRPr/>
              </a:pPr>
              <a:t>‹#›</a:t>
            </a:fld>
            <a:endParaRPr lang="en-US" altLang="en-US"/>
          </a:p>
        </p:txBody>
      </p:sp>
    </p:spTree>
    <p:extLst>
      <p:ext uri="{BB962C8B-B14F-4D97-AF65-F5344CB8AC3E}">
        <p14:creationId xmlns:p14="http://schemas.microsoft.com/office/powerpoint/2010/main" val="356226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708771-5788-46C7-B453-0536C3DBE5D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04A9477-F5D9-4395-BE94-9E2BDCBC402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EF3DEFF-480E-49C6-BC3E-657CB856602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 xmlns:a16="http://schemas.microsoft.com/office/drawing/2014/main" id="{44579554-6813-4234-AB03-8A7D34C2323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 xmlns:a16="http://schemas.microsoft.com/office/drawing/2014/main" id="{29043EDF-2ECC-4DF5-B1E8-8829FA7210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 xmlns:a16="http://schemas.microsoft.com/office/drawing/2014/main" id="{96F3E391-F241-4128-A830-BDEE0B1698D0}"/>
              </a:ext>
            </a:extLst>
          </p:cNvPr>
          <p:cNvSpPr>
            <a:spLocks noGrp="1" noChangeArrowheads="1"/>
          </p:cNvSpPr>
          <p:nvPr>
            <p:ph type="sldNum" sz="quarter" idx="12"/>
          </p:nvPr>
        </p:nvSpPr>
        <p:spPr>
          <a:ln/>
        </p:spPr>
        <p:txBody>
          <a:bodyPr/>
          <a:lstStyle>
            <a:lvl1pPr>
              <a:defRPr/>
            </a:lvl1pPr>
          </a:lstStyle>
          <a:p>
            <a:pPr>
              <a:defRPr/>
            </a:pPr>
            <a:fld id="{D8207202-D1D2-4E55-9429-8B155CD591AC}" type="slidenum">
              <a:rPr lang="en-US" altLang="en-US"/>
              <a:pPr>
                <a:defRPr/>
              </a:pPr>
              <a:t>‹#›</a:t>
            </a:fld>
            <a:endParaRPr lang="en-US" altLang="en-US"/>
          </a:p>
        </p:txBody>
      </p:sp>
    </p:spTree>
    <p:extLst>
      <p:ext uri="{BB962C8B-B14F-4D97-AF65-F5344CB8AC3E}">
        <p14:creationId xmlns:p14="http://schemas.microsoft.com/office/powerpoint/2010/main" val="1357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1A74BC-8386-4135-91FB-F41420D52A4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7F4CEFD-8AED-4CFD-AEC3-6987404C6B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 xmlns:a16="http://schemas.microsoft.com/office/drawing/2014/main" id="{B68AE441-F331-4F51-8F28-C50CB289434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 xmlns:a16="http://schemas.microsoft.com/office/drawing/2014/main" id="{873BC576-DD8A-43B3-AE62-C4ACF4CDD12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 xmlns:a16="http://schemas.microsoft.com/office/drawing/2014/main" id="{F13EC8AD-6BA5-4BA4-B8A5-D175590D8F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 xmlns:a16="http://schemas.microsoft.com/office/drawing/2014/main" id="{F6C942D3-C23F-4F5C-AAC8-4002247A4EF3}"/>
              </a:ext>
            </a:extLst>
          </p:cNvPr>
          <p:cNvSpPr>
            <a:spLocks noGrp="1" noChangeArrowheads="1"/>
          </p:cNvSpPr>
          <p:nvPr>
            <p:ph type="sldNum" sz="quarter" idx="12"/>
          </p:nvPr>
        </p:nvSpPr>
        <p:spPr>
          <a:ln/>
        </p:spPr>
        <p:txBody>
          <a:bodyPr/>
          <a:lstStyle>
            <a:lvl1pPr>
              <a:defRPr/>
            </a:lvl1pPr>
          </a:lstStyle>
          <a:p>
            <a:pPr>
              <a:defRPr/>
            </a:pPr>
            <a:fld id="{4FE5A5D7-E44F-40A0-A03E-64EE6A3B5C0F}" type="slidenum">
              <a:rPr lang="en-US" altLang="en-US"/>
              <a:pPr>
                <a:defRPr/>
              </a:pPr>
              <a:t>‹#›</a:t>
            </a:fld>
            <a:endParaRPr lang="en-US" altLang="en-US"/>
          </a:p>
        </p:txBody>
      </p:sp>
    </p:spTree>
    <p:extLst>
      <p:ext uri="{BB962C8B-B14F-4D97-AF65-F5344CB8AC3E}">
        <p14:creationId xmlns:p14="http://schemas.microsoft.com/office/powerpoint/2010/main" val="46447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B1A1E950-97D2-4ADA-98C8-290C84C872DE}"/>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 xmlns:a16="http://schemas.microsoft.com/office/drawing/2014/main" id="{5CA45B5E-3D41-4B68-A9E1-0F4D6541988A}"/>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8244" name="Rectangle 4">
            <a:extLst>
              <a:ext uri="{FF2B5EF4-FFF2-40B4-BE49-F238E27FC236}">
                <a16:creationId xmlns="" xmlns:a16="http://schemas.microsoft.com/office/drawing/2014/main" id="{76F77282-E883-4FB5-8834-EFC70789A382}"/>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en-US" altLang="en-US"/>
          </a:p>
        </p:txBody>
      </p:sp>
      <p:sp>
        <p:nvSpPr>
          <p:cNvPr id="138245" name="Rectangle 5">
            <a:extLst>
              <a:ext uri="{FF2B5EF4-FFF2-40B4-BE49-F238E27FC236}">
                <a16:creationId xmlns="" xmlns:a16="http://schemas.microsoft.com/office/drawing/2014/main" id="{A78812BF-FBB7-48B5-8EE2-9CD6CC9B0E2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en-US" altLang="en-US"/>
          </a:p>
        </p:txBody>
      </p:sp>
      <p:sp>
        <p:nvSpPr>
          <p:cNvPr id="138246" name="Rectangle 6">
            <a:extLst>
              <a:ext uri="{FF2B5EF4-FFF2-40B4-BE49-F238E27FC236}">
                <a16:creationId xmlns="" xmlns:a16="http://schemas.microsoft.com/office/drawing/2014/main" id="{15806071-5243-4B77-B1C6-A4DE590D1288}"/>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pPr>
              <a:defRPr/>
            </a:pPr>
            <a:fld id="{E5DB3EEF-D4F6-4BAE-80ED-5D8B065E0FE3}" type="slidenum">
              <a:rPr lang="en-US" altLang="en-US"/>
              <a:pPr>
                <a:defRPr/>
              </a:pPr>
              <a:t>‹#›</a:t>
            </a:fld>
            <a:endParaRPr lang="en-US" altLang="en-US"/>
          </a:p>
        </p:txBody>
      </p:sp>
      <p:sp>
        <p:nvSpPr>
          <p:cNvPr id="1031" name="Freeform 7">
            <a:extLst>
              <a:ext uri="{FF2B5EF4-FFF2-40B4-BE49-F238E27FC236}">
                <a16:creationId xmlns="" xmlns:a16="http://schemas.microsoft.com/office/drawing/2014/main" id="{7F61F021-0B02-451D-AA4B-C438C1CFF0D1}"/>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 xmlns:a16="http://schemas.microsoft.com/office/drawing/2014/main" id="{5BD02909-3FD8-4DF9-84A5-7A971C9C92B8}"/>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78"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hyperlink" Target="http://media.collegeboard.com/digitalServices/pdf/research/2013/TotalGroup-2013.pdf" TargetMode="External"/><Relationship Id="rId2" Type="http://schemas.openxmlformats.org/officeDocument/2006/relationships/hyperlink" Target="https://www.aip.org/statistics/data/women" TargetMode="External"/><Relationship Id="rId1" Type="http://schemas.openxmlformats.org/officeDocument/2006/relationships/slideLayout" Target="../slideLayouts/slideLayout2.xml"/><Relationship Id="rId5" Type="http://schemas.openxmlformats.org/officeDocument/2006/relationships/hyperlink" Target="https://www.fairtest.org/gender-bias-college-admissions-tests" TargetMode="External"/><Relationship Id="rId4" Type="http://schemas.openxmlformats.org/officeDocument/2006/relationships/hyperlink" Target="https://www.aps.org/publications/apsnews/199607/gender.cfm"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aauw.org/research/why-so-few/" TargetMode="External"/><Relationship Id="rId2" Type="http://schemas.openxmlformats.org/officeDocument/2006/relationships/hyperlink" Target="https://www.pbs.org/newshour/nation/truth-women-stem-careers" TargetMode="External"/><Relationship Id="rId1" Type="http://schemas.openxmlformats.org/officeDocument/2006/relationships/slideLayout" Target="../slideLayouts/slideLayout2.xml"/><Relationship Id="rId6" Type="http://schemas.openxmlformats.org/officeDocument/2006/relationships/hyperlink" Target="http://science.sciencemag.org/content/347/6219/262" TargetMode="External"/><Relationship Id="rId5" Type="http://schemas.openxmlformats.org/officeDocument/2006/relationships/hyperlink" Target="http://journals.plos.org/plosone/article?id=10.1371/journal.pone.0148405" TargetMode="External"/><Relationship Id="rId4" Type="http://schemas.openxmlformats.org/officeDocument/2006/relationships/hyperlink" Target="https://chroniclevitae.com/news/412-faking-it-women-academia-and-impostor-syndrome"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journals.plos.org/plosone/article?id=10.1371/journal.pone.0166742" TargetMode="External"/><Relationship Id="rId2" Type="http://schemas.openxmlformats.org/officeDocument/2006/relationships/hyperlink" Target="http://science.sciencemag.org/content/sci/349/6246/391.2.full.pdf?sid=fbf0dd62-c973-497d-902c-e1a80bfbe0ea" TargetMode="External"/><Relationship Id="rId1" Type="http://schemas.openxmlformats.org/officeDocument/2006/relationships/slideLayout" Target="../slideLayouts/slideLayout2.xml"/><Relationship Id="rId4" Type="http://schemas.openxmlformats.org/officeDocument/2006/relationships/hyperlink" Target="https://journals.aps.org/prper/abstract/10.1103/PhysRevPhysEducRes.13.02013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 xmlns:a16="http://schemas.microsoft.com/office/drawing/2014/main" id="{86E4A452-ADB2-4EC6-BEF4-6C9A22B77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3" y="457200"/>
            <a:ext cx="788987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2F2D2342-9906-427C-936D-50140FF5BC07}"/>
              </a:ext>
            </a:extLst>
          </p:cNvPr>
          <p:cNvSpPr txBox="1"/>
          <p:nvPr/>
        </p:nvSpPr>
        <p:spPr>
          <a:xfrm>
            <a:off x="4343400" y="4495800"/>
            <a:ext cx="4267200" cy="1661993"/>
          </a:xfrm>
          <a:prstGeom prst="rect">
            <a:avLst/>
          </a:prstGeom>
          <a:solidFill>
            <a:schemeClr val="bg1"/>
          </a:solidFill>
        </p:spPr>
        <p:txBody>
          <a:bodyPr wrap="square" rtlCol="0">
            <a:spAutoFit/>
          </a:bodyPr>
          <a:lstStyle/>
          <a:p>
            <a:pPr algn="ctr"/>
            <a:r>
              <a:rPr lang="en-US" sz="2400" b="1" dirty="0">
                <a:solidFill>
                  <a:srgbClr val="002060"/>
                </a:solidFill>
              </a:rPr>
              <a:t>She did not receive a </a:t>
            </a:r>
            <a:br>
              <a:rPr lang="en-US" sz="2400" b="1" dirty="0">
                <a:solidFill>
                  <a:srgbClr val="002060"/>
                </a:solidFill>
              </a:rPr>
            </a:br>
            <a:r>
              <a:rPr lang="en-US" sz="2400" b="1" dirty="0">
                <a:solidFill>
                  <a:srgbClr val="002060"/>
                </a:solidFill>
              </a:rPr>
              <a:t>Nobel Prize.</a:t>
            </a:r>
          </a:p>
          <a:p>
            <a:endParaRPr lang="en-US" dirty="0"/>
          </a:p>
          <a:p>
            <a:pPr algn="ctr"/>
            <a:r>
              <a:rPr lang="en-US" b="1" dirty="0"/>
              <a:t>The element Meitnerium was named </a:t>
            </a:r>
          </a:p>
          <a:p>
            <a:pPr algn="ctr"/>
            <a:r>
              <a:rPr lang="en-US" b="1" dirty="0"/>
              <a:t>for her, 30 years after her death.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 xmlns:a16="http://schemas.microsoft.com/office/drawing/2014/main" id="{22F77DB0-38CD-4CCF-AFDD-04DD56245C45}"/>
              </a:ext>
            </a:extLst>
          </p:cNvPr>
          <p:cNvSpPr>
            <a:spLocks noGrp="1" noChangeArrowheads="1"/>
          </p:cNvSpPr>
          <p:nvPr>
            <p:ph type="title"/>
          </p:nvPr>
        </p:nvSpPr>
        <p:spPr>
          <a:xfrm>
            <a:off x="304800" y="228600"/>
            <a:ext cx="8229600" cy="1139825"/>
          </a:xfrm>
        </p:spPr>
        <p:txBody>
          <a:bodyPr/>
          <a:lstStyle/>
          <a:p>
            <a:pPr eaLnBrk="1" hangingPunct="1"/>
            <a:r>
              <a:rPr lang="en-US" altLang="en-US"/>
              <a:t>Women in physics grad school: 2018</a:t>
            </a:r>
          </a:p>
        </p:txBody>
      </p:sp>
      <p:pic>
        <p:nvPicPr>
          <p:cNvPr id="11" name="Picture 10">
            <a:extLst>
              <a:ext uri="{FF2B5EF4-FFF2-40B4-BE49-F238E27FC236}">
                <a16:creationId xmlns="" xmlns:a16="http://schemas.microsoft.com/office/drawing/2014/main" id="{6B614D64-8574-420B-9624-E5022B009A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600200"/>
            <a:ext cx="25003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B42C7065-5229-4AC1-84FD-125211151D51}"/>
              </a:ext>
            </a:extLst>
          </p:cNvPr>
          <p:cNvSpPr txBox="1"/>
          <p:nvPr/>
        </p:nvSpPr>
        <p:spPr>
          <a:xfrm>
            <a:off x="762000" y="2236788"/>
            <a:ext cx="3962400" cy="1570037"/>
          </a:xfrm>
          <a:prstGeom prst="rect">
            <a:avLst/>
          </a:prstGeom>
          <a:noFill/>
        </p:spPr>
        <p:txBody>
          <a:bodyPr>
            <a:spAutoFit/>
          </a:bodyPr>
          <a:lstStyle/>
          <a:p>
            <a:pPr>
              <a:defRPr/>
            </a:pPr>
            <a:r>
              <a:rPr lang="en-US" sz="2400" b="1" dirty="0">
                <a:solidFill>
                  <a:schemeClr val="accent6">
                    <a:lumMod val="75000"/>
                  </a:schemeClr>
                </a:solidFill>
                <a:latin typeface="+mj-lt"/>
              </a:rPr>
              <a:t>Entering class: </a:t>
            </a:r>
            <a:br>
              <a:rPr lang="en-US" sz="2400" b="1" dirty="0">
                <a:solidFill>
                  <a:schemeClr val="accent6">
                    <a:lumMod val="75000"/>
                  </a:schemeClr>
                </a:solidFill>
                <a:latin typeface="+mj-lt"/>
              </a:rPr>
            </a:br>
            <a:r>
              <a:rPr lang="en-US" sz="2400" b="1" dirty="0">
                <a:solidFill>
                  <a:schemeClr val="accent6">
                    <a:lumMod val="75000"/>
                  </a:schemeClr>
                </a:solidFill>
                <a:latin typeface="+mj-lt"/>
              </a:rPr>
              <a:t>  University of Washington </a:t>
            </a:r>
            <a:br>
              <a:rPr lang="en-US" sz="2400" b="1" dirty="0">
                <a:solidFill>
                  <a:schemeClr val="accent6">
                    <a:lumMod val="75000"/>
                  </a:schemeClr>
                </a:solidFill>
                <a:latin typeface="+mj-lt"/>
              </a:rPr>
            </a:br>
            <a:r>
              <a:rPr lang="en-US" sz="2400" b="1" dirty="0">
                <a:solidFill>
                  <a:schemeClr val="accent6">
                    <a:lumMod val="75000"/>
                  </a:schemeClr>
                </a:solidFill>
                <a:latin typeface="+mj-lt"/>
              </a:rPr>
              <a:t>  Department of Physics</a:t>
            </a:r>
          </a:p>
          <a:p>
            <a:pPr>
              <a:defRPr/>
            </a:pPr>
            <a:r>
              <a:rPr lang="en-US" sz="2400" b="1" dirty="0">
                <a:solidFill>
                  <a:schemeClr val="accent6">
                    <a:lumMod val="75000"/>
                  </a:schemeClr>
                </a:solidFill>
                <a:latin typeface="+mj-lt"/>
              </a:rPr>
              <a:t>  Fall 2018</a:t>
            </a:r>
          </a:p>
        </p:txBody>
      </p:sp>
      <p:sp>
        <p:nvSpPr>
          <p:cNvPr id="6" name="TextBox 5">
            <a:extLst>
              <a:ext uri="{FF2B5EF4-FFF2-40B4-BE49-F238E27FC236}">
                <a16:creationId xmlns="" xmlns:a16="http://schemas.microsoft.com/office/drawing/2014/main" id="{642C11CA-7866-46B0-A6C3-1DDD1AAAF903}"/>
              </a:ext>
            </a:extLst>
          </p:cNvPr>
          <p:cNvSpPr txBox="1"/>
          <p:nvPr/>
        </p:nvSpPr>
        <p:spPr>
          <a:xfrm>
            <a:off x="1414463" y="4114800"/>
            <a:ext cx="2298700" cy="830263"/>
          </a:xfrm>
          <a:prstGeom prst="rect">
            <a:avLst/>
          </a:prstGeom>
          <a:noFill/>
        </p:spPr>
        <p:txBody>
          <a:bodyPr>
            <a:spAutoFit/>
          </a:bodyPr>
          <a:lstStyle/>
          <a:p>
            <a:pPr algn="ctr">
              <a:defRPr/>
            </a:pPr>
            <a:r>
              <a:rPr lang="en-US" sz="2400" b="1" dirty="0">
                <a:solidFill>
                  <a:schemeClr val="accent6">
                    <a:lumMod val="75000"/>
                  </a:schemeClr>
                </a:solidFill>
                <a:latin typeface="+mj-lt"/>
              </a:rPr>
              <a:t>35 students</a:t>
            </a:r>
          </a:p>
          <a:p>
            <a:pPr algn="ctr">
              <a:defRPr/>
            </a:pPr>
            <a:r>
              <a:rPr lang="en-US" sz="2400" b="1" dirty="0">
                <a:solidFill>
                  <a:schemeClr val="accent6">
                    <a:lumMod val="75000"/>
                  </a:schemeClr>
                </a:solidFill>
                <a:latin typeface="+mj-lt"/>
              </a:rPr>
              <a:t>1 woman</a:t>
            </a:r>
          </a:p>
        </p:txBody>
      </p:sp>
      <p:pic>
        <p:nvPicPr>
          <p:cNvPr id="7" name="Picture 6">
            <a:extLst>
              <a:ext uri="{FF2B5EF4-FFF2-40B4-BE49-F238E27FC236}">
                <a16:creationId xmlns="" xmlns:a16="http://schemas.microsoft.com/office/drawing/2014/main" id="{6CC2B7DC-5B23-4039-BB9A-B4372A57E7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600200"/>
            <a:ext cx="25003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nodeType="afterGroup">
                            <p:stCondLst>
                              <p:cond delay="500"/>
                            </p:stCondLst>
                            <p:childTnLst>
                              <p:par>
                                <p:cTn id="23" presetID="10" presetClass="entr" presetSubtype="0" fill="hold" nodeType="afterEffect">
                                  <p:stCondLst>
                                    <p:cond delay="50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 xmlns:a16="http://schemas.microsoft.com/office/drawing/2014/main" id="{5ED318B3-3ECA-4509-84D0-A8FC5B92CC66}"/>
              </a:ext>
            </a:extLst>
          </p:cNvPr>
          <p:cNvSpPr>
            <a:spLocks noGrp="1" noChangeArrowheads="1"/>
          </p:cNvSpPr>
          <p:nvPr>
            <p:ph type="title"/>
          </p:nvPr>
        </p:nvSpPr>
        <p:spPr>
          <a:xfrm>
            <a:off x="457200" y="277813"/>
            <a:ext cx="8382000" cy="1219200"/>
          </a:xfrm>
        </p:spPr>
        <p:txBody>
          <a:bodyPr/>
          <a:lstStyle/>
          <a:p>
            <a:r>
              <a:rPr lang="en-US" altLang="en-US"/>
              <a:t>Is physics really all that male?  </a:t>
            </a:r>
            <a:br>
              <a:rPr lang="en-US" altLang="en-US"/>
            </a:br>
            <a:r>
              <a:rPr lang="en-US" altLang="en-US"/>
              <a:t>Let’s ask Google…</a:t>
            </a:r>
          </a:p>
        </p:txBody>
      </p:sp>
      <p:pic>
        <p:nvPicPr>
          <p:cNvPr id="7" name="Picture 6">
            <a:extLst>
              <a:ext uri="{FF2B5EF4-FFF2-40B4-BE49-F238E27FC236}">
                <a16:creationId xmlns="" xmlns:a16="http://schemas.microsoft.com/office/drawing/2014/main" id="{47FDEE8B-6556-4890-8F56-01EC31FC70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013" y="1536700"/>
            <a:ext cx="7686675"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 xmlns:a16="http://schemas.microsoft.com/office/drawing/2014/main" id="{D84FBE00-B385-4CEA-A5F5-FA9677725A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850" y="1536700"/>
            <a:ext cx="3740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 xmlns:a16="http://schemas.microsoft.com/office/drawing/2014/main" id="{09DE53D1-4476-4F44-AD6B-3505443C7ED7}"/>
              </a:ext>
            </a:extLst>
          </p:cNvPr>
          <p:cNvSpPr/>
          <p:nvPr/>
        </p:nvSpPr>
        <p:spPr>
          <a:xfrm>
            <a:off x="7185025" y="3771900"/>
            <a:ext cx="1425575" cy="8016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 xmlns:a16="http://schemas.microsoft.com/office/drawing/2014/main" id="{B34379C3-65A9-45A5-B78D-5329A6EF28DB}"/>
              </a:ext>
            </a:extLst>
          </p:cNvPr>
          <p:cNvSpPr/>
          <p:nvPr/>
        </p:nvSpPr>
        <p:spPr>
          <a:xfrm>
            <a:off x="555625" y="2286000"/>
            <a:ext cx="4244975" cy="37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13">
            <a:extLst>
              <a:ext uri="{FF2B5EF4-FFF2-40B4-BE49-F238E27FC236}">
                <a16:creationId xmlns="" xmlns:a16="http://schemas.microsoft.com/office/drawing/2014/main" id="{3E6A1F4A-B73B-4406-B8DA-8DA2DE973F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401888"/>
            <a:ext cx="2136775"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 xmlns:a16="http://schemas.microsoft.com/office/drawing/2014/main" id="{37142B48-6C93-4528-8E32-958AC9963FCA}"/>
              </a:ext>
            </a:extLst>
          </p:cNvPr>
          <p:cNvSpPr/>
          <p:nvPr/>
        </p:nvSpPr>
        <p:spPr>
          <a:xfrm>
            <a:off x="7162800" y="2246313"/>
            <a:ext cx="1425575" cy="8016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grpId="1"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 xmlns:a16="http://schemas.microsoft.com/office/drawing/2014/main" id="{5ED318B3-3ECA-4509-84D0-A8FC5B92CC66}"/>
              </a:ext>
            </a:extLst>
          </p:cNvPr>
          <p:cNvSpPr>
            <a:spLocks noGrp="1" noChangeArrowheads="1"/>
          </p:cNvSpPr>
          <p:nvPr>
            <p:ph type="title"/>
          </p:nvPr>
        </p:nvSpPr>
        <p:spPr>
          <a:xfrm>
            <a:off x="457200" y="277813"/>
            <a:ext cx="8382000" cy="1219200"/>
          </a:xfrm>
        </p:spPr>
        <p:txBody>
          <a:bodyPr/>
          <a:lstStyle/>
          <a:p>
            <a:r>
              <a:rPr lang="en-US" altLang="en-US" dirty="0"/>
              <a:t>Is physics really all that male?  </a:t>
            </a:r>
            <a:br>
              <a:rPr lang="en-US" altLang="en-US" dirty="0"/>
            </a:br>
            <a:r>
              <a:rPr lang="en-US" altLang="en-US" dirty="0"/>
              <a:t>Let’s check Green River…</a:t>
            </a:r>
          </a:p>
        </p:txBody>
      </p:sp>
      <p:pic>
        <p:nvPicPr>
          <p:cNvPr id="3" name="Picture 2">
            <a:extLst>
              <a:ext uri="{FF2B5EF4-FFF2-40B4-BE49-F238E27FC236}">
                <a16:creationId xmlns="" xmlns:a16="http://schemas.microsoft.com/office/drawing/2014/main" id="{6B54A254-A76F-491F-8A60-1BD913739A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981200"/>
            <a:ext cx="2349330" cy="3124368"/>
          </a:xfrm>
          <a:prstGeom prst="rect">
            <a:avLst/>
          </a:prstGeom>
        </p:spPr>
      </p:pic>
      <p:pic>
        <p:nvPicPr>
          <p:cNvPr id="5" name="Picture 4">
            <a:extLst>
              <a:ext uri="{FF2B5EF4-FFF2-40B4-BE49-F238E27FC236}">
                <a16:creationId xmlns="" xmlns:a16="http://schemas.microsoft.com/office/drawing/2014/main" id="{4659E9C0-1066-44E8-A506-46EDF8495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972" y="1981200"/>
            <a:ext cx="2406628" cy="3200568"/>
          </a:xfrm>
          <a:prstGeom prst="rect">
            <a:avLst/>
          </a:prstGeom>
        </p:spPr>
      </p:pic>
      <p:sp>
        <p:nvSpPr>
          <p:cNvPr id="6" name="TextBox 5">
            <a:extLst>
              <a:ext uri="{FF2B5EF4-FFF2-40B4-BE49-F238E27FC236}">
                <a16:creationId xmlns="" xmlns:a16="http://schemas.microsoft.com/office/drawing/2014/main" id="{F24FB64A-960D-4A7B-BEB3-539F5765C2F0}"/>
              </a:ext>
            </a:extLst>
          </p:cNvPr>
          <p:cNvSpPr txBox="1"/>
          <p:nvPr/>
        </p:nvSpPr>
        <p:spPr>
          <a:xfrm>
            <a:off x="1577986" y="5410200"/>
            <a:ext cx="2514600" cy="369332"/>
          </a:xfrm>
          <a:prstGeom prst="rect">
            <a:avLst/>
          </a:prstGeom>
          <a:noFill/>
        </p:spPr>
        <p:txBody>
          <a:bodyPr wrap="square" rtlCol="0">
            <a:spAutoFit/>
          </a:bodyPr>
          <a:lstStyle/>
          <a:p>
            <a:r>
              <a:rPr lang="en-US" dirty="0"/>
              <a:t>Keith’s Phys 222 class</a:t>
            </a:r>
          </a:p>
        </p:txBody>
      </p:sp>
      <p:sp>
        <p:nvSpPr>
          <p:cNvPr id="15" name="TextBox 14">
            <a:extLst>
              <a:ext uri="{FF2B5EF4-FFF2-40B4-BE49-F238E27FC236}">
                <a16:creationId xmlns="" xmlns:a16="http://schemas.microsoft.com/office/drawing/2014/main" id="{743C0381-F862-48F0-974E-F32A7D0283AE}"/>
              </a:ext>
            </a:extLst>
          </p:cNvPr>
          <p:cNvSpPr txBox="1"/>
          <p:nvPr/>
        </p:nvSpPr>
        <p:spPr>
          <a:xfrm>
            <a:off x="5334000" y="5410200"/>
            <a:ext cx="2514600" cy="369332"/>
          </a:xfrm>
          <a:prstGeom prst="rect">
            <a:avLst/>
          </a:prstGeom>
          <a:noFill/>
        </p:spPr>
        <p:txBody>
          <a:bodyPr wrap="square" rtlCol="0">
            <a:spAutoFit/>
          </a:bodyPr>
          <a:lstStyle/>
          <a:p>
            <a:r>
              <a:rPr lang="en-US" dirty="0"/>
              <a:t>Keith’s Phys 223 class</a:t>
            </a:r>
          </a:p>
        </p:txBody>
      </p:sp>
    </p:spTree>
    <p:extLst>
      <p:ext uri="{BB962C8B-B14F-4D97-AF65-F5344CB8AC3E}">
        <p14:creationId xmlns:p14="http://schemas.microsoft.com/office/powerpoint/2010/main" val="108390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 xmlns:a16="http://schemas.microsoft.com/office/drawing/2014/main" id="{5ED318B3-3ECA-4509-84D0-A8FC5B92CC66}"/>
              </a:ext>
            </a:extLst>
          </p:cNvPr>
          <p:cNvSpPr>
            <a:spLocks noGrp="1" noChangeArrowheads="1"/>
          </p:cNvSpPr>
          <p:nvPr>
            <p:ph type="title"/>
          </p:nvPr>
        </p:nvSpPr>
        <p:spPr>
          <a:xfrm>
            <a:off x="457200" y="277813"/>
            <a:ext cx="8382000" cy="1219200"/>
          </a:xfrm>
        </p:spPr>
        <p:txBody>
          <a:bodyPr/>
          <a:lstStyle/>
          <a:p>
            <a:r>
              <a:rPr lang="en-US" altLang="en-US" dirty="0"/>
              <a:t>Is physics really all that male?  </a:t>
            </a:r>
            <a:br>
              <a:rPr lang="en-US" altLang="en-US" dirty="0"/>
            </a:br>
            <a:r>
              <a:rPr lang="en-US" altLang="en-US" dirty="0"/>
              <a:t>Let’s check Green River…</a:t>
            </a:r>
          </a:p>
        </p:txBody>
      </p:sp>
      <p:pic>
        <p:nvPicPr>
          <p:cNvPr id="5" name="Picture 4">
            <a:extLst>
              <a:ext uri="{FF2B5EF4-FFF2-40B4-BE49-F238E27FC236}">
                <a16:creationId xmlns="" xmlns:a16="http://schemas.microsoft.com/office/drawing/2014/main" id="{4659E9C0-1066-44E8-A506-46EDF8495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2133600"/>
            <a:ext cx="2406628" cy="3200568"/>
          </a:xfrm>
          <a:prstGeom prst="rect">
            <a:avLst/>
          </a:prstGeom>
        </p:spPr>
      </p:pic>
      <p:sp>
        <p:nvSpPr>
          <p:cNvPr id="6" name="TextBox 5">
            <a:extLst>
              <a:ext uri="{FF2B5EF4-FFF2-40B4-BE49-F238E27FC236}">
                <a16:creationId xmlns="" xmlns:a16="http://schemas.microsoft.com/office/drawing/2014/main" id="{F24FB64A-960D-4A7B-BEB3-539F5765C2F0}"/>
              </a:ext>
            </a:extLst>
          </p:cNvPr>
          <p:cNvSpPr txBox="1"/>
          <p:nvPr/>
        </p:nvSpPr>
        <p:spPr>
          <a:xfrm>
            <a:off x="4997428" y="5403231"/>
            <a:ext cx="2927372" cy="646331"/>
          </a:xfrm>
          <a:prstGeom prst="rect">
            <a:avLst/>
          </a:prstGeom>
          <a:noFill/>
        </p:spPr>
        <p:txBody>
          <a:bodyPr wrap="square" rtlCol="0">
            <a:spAutoFit/>
          </a:bodyPr>
          <a:lstStyle/>
          <a:p>
            <a:pPr algn="ctr"/>
            <a:r>
              <a:rPr lang="en-US" dirty="0"/>
              <a:t>Typical 200-level physics class at Green River</a:t>
            </a:r>
          </a:p>
        </p:txBody>
      </p:sp>
      <p:sp>
        <p:nvSpPr>
          <p:cNvPr id="7" name="Rectangle 6">
            <a:extLst>
              <a:ext uri="{FF2B5EF4-FFF2-40B4-BE49-F238E27FC236}">
                <a16:creationId xmlns="" xmlns:a16="http://schemas.microsoft.com/office/drawing/2014/main" id="{7738B577-E894-4060-8183-A43B42A21C7C}"/>
              </a:ext>
            </a:extLst>
          </p:cNvPr>
          <p:cNvSpPr/>
          <p:nvPr/>
        </p:nvSpPr>
        <p:spPr>
          <a:xfrm>
            <a:off x="7207228" y="3733883"/>
            <a:ext cx="364958" cy="788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2426953-39F7-4B60-A366-6F6753EE7B20}"/>
              </a:ext>
            </a:extLst>
          </p:cNvPr>
          <p:cNvSpPr/>
          <p:nvPr/>
        </p:nvSpPr>
        <p:spPr>
          <a:xfrm>
            <a:off x="6582388" y="2133600"/>
            <a:ext cx="364958" cy="788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 xmlns:a16="http://schemas.microsoft.com/office/drawing/2014/main" id="{17F8D818-3896-43F5-AFE3-08D4AE639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133600"/>
            <a:ext cx="615628" cy="761916"/>
          </a:xfrm>
          <a:prstGeom prst="rect">
            <a:avLst/>
          </a:prstGeom>
        </p:spPr>
      </p:pic>
      <p:pic>
        <p:nvPicPr>
          <p:cNvPr id="14" name="Picture 13">
            <a:extLst>
              <a:ext uri="{FF2B5EF4-FFF2-40B4-BE49-F238E27FC236}">
                <a16:creationId xmlns="" xmlns:a16="http://schemas.microsoft.com/office/drawing/2014/main" id="{A2AE4925-70EA-406A-A3E8-9967C13398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842" y="3703319"/>
            <a:ext cx="661711" cy="818949"/>
          </a:xfrm>
          <a:prstGeom prst="rect">
            <a:avLst/>
          </a:prstGeom>
        </p:spPr>
      </p:pic>
      <p:pic>
        <p:nvPicPr>
          <p:cNvPr id="16" name="Picture 15">
            <a:extLst>
              <a:ext uri="{FF2B5EF4-FFF2-40B4-BE49-F238E27FC236}">
                <a16:creationId xmlns="" xmlns:a16="http://schemas.microsoft.com/office/drawing/2014/main" id="{5B8031EA-62F3-412A-97BD-21FACA065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8456" y="3719994"/>
            <a:ext cx="615628" cy="761916"/>
          </a:xfrm>
          <a:prstGeom prst="rect">
            <a:avLst/>
          </a:prstGeom>
        </p:spPr>
      </p:pic>
      <p:sp>
        <p:nvSpPr>
          <p:cNvPr id="8" name="TextBox 7">
            <a:extLst>
              <a:ext uri="{FF2B5EF4-FFF2-40B4-BE49-F238E27FC236}">
                <a16:creationId xmlns="" xmlns:a16="http://schemas.microsoft.com/office/drawing/2014/main" id="{CB1C9832-FDD5-4766-A92A-1F9E9B65DCED}"/>
              </a:ext>
            </a:extLst>
          </p:cNvPr>
          <p:cNvSpPr txBox="1"/>
          <p:nvPr/>
        </p:nvSpPr>
        <p:spPr>
          <a:xfrm>
            <a:off x="1360904" y="3200400"/>
            <a:ext cx="2801793" cy="738664"/>
          </a:xfrm>
          <a:prstGeom prst="rect">
            <a:avLst/>
          </a:prstGeom>
          <a:noFill/>
        </p:spPr>
        <p:txBody>
          <a:bodyPr wrap="none" rtlCol="0">
            <a:spAutoFit/>
          </a:bodyPr>
          <a:lstStyle/>
          <a:p>
            <a:r>
              <a:rPr lang="en-US" sz="4200" dirty="0">
                <a:solidFill>
                  <a:schemeClr val="tx2"/>
                </a:solidFill>
                <a:latin typeface="+mj-lt"/>
                <a:ea typeface="+mj-ea"/>
                <a:cs typeface="+mj-cs"/>
              </a:rPr>
              <a:t>20% women</a:t>
            </a:r>
          </a:p>
        </p:txBody>
      </p:sp>
    </p:spTree>
    <p:extLst>
      <p:ext uri="{BB962C8B-B14F-4D97-AF65-F5344CB8AC3E}">
        <p14:creationId xmlns:p14="http://schemas.microsoft.com/office/powerpoint/2010/main" val="100000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 xmlns:a16="http://schemas.microsoft.com/office/drawing/2014/main" id="{61D9CD8F-50E7-496F-AED2-D31EA8F9BB63}"/>
              </a:ext>
            </a:extLst>
          </p:cNvPr>
          <p:cNvSpPr txBox="1">
            <a:spLocks noChangeArrowheads="1"/>
          </p:cNvSpPr>
          <p:nvPr/>
        </p:nvSpPr>
        <p:spPr bwMode="auto">
          <a:xfrm>
            <a:off x="457200" y="228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t>Percent of Bachelor’s Degrees Earned by Women in Selected Fields, 1966-2001.</a:t>
            </a:r>
          </a:p>
        </p:txBody>
      </p:sp>
      <p:sp>
        <p:nvSpPr>
          <p:cNvPr id="18435" name="Text Box 3">
            <a:extLst>
              <a:ext uri="{FF2B5EF4-FFF2-40B4-BE49-F238E27FC236}">
                <a16:creationId xmlns="" xmlns:a16="http://schemas.microsoft.com/office/drawing/2014/main" id="{F2871631-0D3E-4E07-8DE0-18D47535EF15}"/>
              </a:ext>
            </a:extLst>
          </p:cNvPr>
          <p:cNvSpPr txBox="1">
            <a:spLocks noChangeArrowheads="1"/>
          </p:cNvSpPr>
          <p:nvPr/>
        </p:nvSpPr>
        <p:spPr bwMode="auto">
          <a:xfrm>
            <a:off x="457200" y="6248400"/>
            <a:ext cx="8458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t>Source:  National Center for Education Statistics.  Data for Academic Year 1999 were not available.  	Compiled by AIP Statistical Research Center.</a:t>
            </a:r>
          </a:p>
        </p:txBody>
      </p:sp>
      <p:graphicFrame>
        <p:nvGraphicFramePr>
          <p:cNvPr id="18436" name="Object 4">
            <a:extLst>
              <a:ext uri="{FF2B5EF4-FFF2-40B4-BE49-F238E27FC236}">
                <a16:creationId xmlns="" xmlns:a16="http://schemas.microsoft.com/office/drawing/2014/main" id="{B85E7EE5-CC40-4D5E-87A3-19A99F0A5979}"/>
              </a:ext>
            </a:extLst>
          </p:cNvPr>
          <p:cNvGraphicFramePr>
            <a:graphicFrameLocks noChangeAspect="1"/>
          </p:cNvGraphicFramePr>
          <p:nvPr>
            <p:extLst>
              <p:ext uri="{D42A27DB-BD31-4B8C-83A1-F6EECF244321}">
                <p14:modId xmlns:p14="http://schemas.microsoft.com/office/powerpoint/2010/main" val="818561124"/>
              </p:ext>
            </p:extLst>
          </p:nvPr>
        </p:nvGraphicFramePr>
        <p:xfrm>
          <a:off x="192087" y="1088231"/>
          <a:ext cx="8570913" cy="4986338"/>
        </p:xfrm>
        <a:graphic>
          <a:graphicData uri="http://schemas.openxmlformats.org/presentationml/2006/ole">
            <mc:AlternateContent xmlns:mc="http://schemas.openxmlformats.org/markup-compatibility/2006">
              <mc:Choice xmlns:v="urn:schemas-microsoft-com:vml" Requires="v">
                <p:oleObj spid="_x0000_s18491" name="Chart Page" r:id="rId3" imgW="10081260" imgH="5864860" progId="HarvardChartXL.Chart">
                  <p:embed/>
                </p:oleObj>
              </mc:Choice>
              <mc:Fallback>
                <p:oleObj name="Chart Page" r:id="rId3" imgW="10081260" imgH="5864860" progId="HarvardChartXL.Char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7" y="1088231"/>
                        <a:ext cx="8570913"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8" name="Text Box 6">
            <a:extLst>
              <a:ext uri="{FF2B5EF4-FFF2-40B4-BE49-F238E27FC236}">
                <a16:creationId xmlns="" xmlns:a16="http://schemas.microsoft.com/office/drawing/2014/main" id="{799984CF-44A1-41FF-B8B6-53D2B47E494D}"/>
              </a:ext>
            </a:extLst>
          </p:cNvPr>
          <p:cNvSpPr txBox="1">
            <a:spLocks noChangeArrowheads="1"/>
          </p:cNvSpPr>
          <p:nvPr/>
        </p:nvSpPr>
        <p:spPr bwMode="auto">
          <a:xfrm>
            <a:off x="6324600" y="5548313"/>
            <a:ext cx="4953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t>2001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 xmlns:a16="http://schemas.microsoft.com/office/drawing/2014/main" id="{5ED318B3-3ECA-4509-84D0-A8FC5B92CC66}"/>
              </a:ext>
            </a:extLst>
          </p:cNvPr>
          <p:cNvSpPr>
            <a:spLocks noGrp="1" noChangeArrowheads="1"/>
          </p:cNvSpPr>
          <p:nvPr>
            <p:ph type="title"/>
          </p:nvPr>
        </p:nvSpPr>
        <p:spPr>
          <a:xfrm>
            <a:off x="457200" y="277813"/>
            <a:ext cx="8382000" cy="865187"/>
          </a:xfrm>
        </p:spPr>
        <p:txBody>
          <a:bodyPr/>
          <a:lstStyle/>
          <a:p>
            <a:r>
              <a:rPr lang="en-US" altLang="en-US" dirty="0"/>
              <a:t>Do physics majors matter?  </a:t>
            </a:r>
            <a:br>
              <a:rPr lang="en-US" altLang="en-US" dirty="0"/>
            </a:br>
            <a:endParaRPr lang="en-US" altLang="en-US" dirty="0"/>
          </a:p>
        </p:txBody>
      </p:sp>
      <p:sp>
        <p:nvSpPr>
          <p:cNvPr id="7" name="Rectangle 6">
            <a:extLst>
              <a:ext uri="{FF2B5EF4-FFF2-40B4-BE49-F238E27FC236}">
                <a16:creationId xmlns="" xmlns:a16="http://schemas.microsoft.com/office/drawing/2014/main" id="{B01B4CB1-717E-4E7D-9962-12FB297EB503}"/>
              </a:ext>
            </a:extLst>
          </p:cNvPr>
          <p:cNvSpPr/>
          <p:nvPr/>
        </p:nvSpPr>
        <p:spPr>
          <a:xfrm>
            <a:off x="304800" y="5943600"/>
            <a:ext cx="8534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78EEAABA-E00B-4F11-87A6-598BB1CBB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66800"/>
            <a:ext cx="5772121" cy="5651508"/>
          </a:xfrm>
          <a:prstGeom prst="rect">
            <a:avLst/>
          </a:prstGeom>
        </p:spPr>
      </p:pic>
    </p:spTree>
    <p:extLst>
      <p:ext uri="{BB962C8B-B14F-4D97-AF65-F5344CB8AC3E}">
        <p14:creationId xmlns:p14="http://schemas.microsoft.com/office/powerpoint/2010/main" val="298590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 xmlns:a16="http://schemas.microsoft.com/office/drawing/2014/main" id="{61D9CD8F-50E7-496F-AED2-D31EA8F9BB63}"/>
              </a:ext>
            </a:extLst>
          </p:cNvPr>
          <p:cNvSpPr txBox="1">
            <a:spLocks noChangeArrowheads="1"/>
          </p:cNvSpPr>
          <p:nvPr/>
        </p:nvSpPr>
        <p:spPr bwMode="auto">
          <a:xfrm>
            <a:off x="457200" y="228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t>Percent of Bachelor’s Degrees Earned by Women in Selected Fields, 1966-2001.</a:t>
            </a:r>
          </a:p>
        </p:txBody>
      </p:sp>
      <p:sp>
        <p:nvSpPr>
          <p:cNvPr id="18435" name="Text Box 3">
            <a:extLst>
              <a:ext uri="{FF2B5EF4-FFF2-40B4-BE49-F238E27FC236}">
                <a16:creationId xmlns="" xmlns:a16="http://schemas.microsoft.com/office/drawing/2014/main" id="{F2871631-0D3E-4E07-8DE0-18D47535EF15}"/>
              </a:ext>
            </a:extLst>
          </p:cNvPr>
          <p:cNvSpPr txBox="1">
            <a:spLocks noChangeArrowheads="1"/>
          </p:cNvSpPr>
          <p:nvPr/>
        </p:nvSpPr>
        <p:spPr bwMode="auto">
          <a:xfrm>
            <a:off x="457200" y="6248400"/>
            <a:ext cx="8458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t>Source:  National Center for Education Statistics.  Data for Academic Year 1999 were not available.  	Compiled by AIP Statistical Research Center.</a:t>
            </a:r>
          </a:p>
        </p:txBody>
      </p:sp>
      <p:graphicFrame>
        <p:nvGraphicFramePr>
          <p:cNvPr id="18436" name="Object 4">
            <a:extLst>
              <a:ext uri="{FF2B5EF4-FFF2-40B4-BE49-F238E27FC236}">
                <a16:creationId xmlns="" xmlns:a16="http://schemas.microsoft.com/office/drawing/2014/main" id="{B85E7EE5-CC40-4D5E-87A3-19A99F0A5979}"/>
              </a:ext>
            </a:extLst>
          </p:cNvPr>
          <p:cNvGraphicFramePr>
            <a:graphicFrameLocks noChangeAspect="1"/>
          </p:cNvGraphicFramePr>
          <p:nvPr/>
        </p:nvGraphicFramePr>
        <p:xfrm>
          <a:off x="192087" y="1088231"/>
          <a:ext cx="8570913" cy="4986338"/>
        </p:xfrm>
        <a:graphic>
          <a:graphicData uri="http://schemas.openxmlformats.org/presentationml/2006/ole">
            <mc:AlternateContent xmlns:mc="http://schemas.openxmlformats.org/markup-compatibility/2006">
              <mc:Choice xmlns:v="urn:schemas-microsoft-com:vml" Requires="v">
                <p:oleObj spid="_x0000_s47157" name="Chart Page" r:id="rId3" imgW="10081260" imgH="5864860" progId="HarvardChartXL.Chart">
                  <p:embed/>
                </p:oleObj>
              </mc:Choice>
              <mc:Fallback>
                <p:oleObj name="Chart Page" r:id="rId3" imgW="10081260" imgH="5864860" progId="HarvardChartXL.Chart">
                  <p:embed/>
                  <p:pic>
                    <p:nvPicPr>
                      <p:cNvPr id="18436" name="Object 4">
                        <a:extLst>
                          <a:ext uri="{FF2B5EF4-FFF2-40B4-BE49-F238E27FC236}">
                            <a16:creationId xmlns="" xmlns:a16="http://schemas.microsoft.com/office/drawing/2014/main" id="{B85E7EE5-CC40-4D5E-87A3-19A99F0A59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7" y="1088231"/>
                        <a:ext cx="8570913"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8" name="Text Box 6">
            <a:extLst>
              <a:ext uri="{FF2B5EF4-FFF2-40B4-BE49-F238E27FC236}">
                <a16:creationId xmlns="" xmlns:a16="http://schemas.microsoft.com/office/drawing/2014/main" id="{799984CF-44A1-41FF-B8B6-53D2B47E494D}"/>
              </a:ext>
            </a:extLst>
          </p:cNvPr>
          <p:cNvSpPr txBox="1">
            <a:spLocks noChangeArrowheads="1"/>
          </p:cNvSpPr>
          <p:nvPr/>
        </p:nvSpPr>
        <p:spPr bwMode="auto">
          <a:xfrm>
            <a:off x="6324600" y="5548313"/>
            <a:ext cx="4953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t>2001</a:t>
            </a:r>
          </a:p>
        </p:txBody>
      </p:sp>
      <p:cxnSp>
        <p:nvCxnSpPr>
          <p:cNvPr id="3" name="Straight Connector 2">
            <a:extLst>
              <a:ext uri="{FF2B5EF4-FFF2-40B4-BE49-F238E27FC236}">
                <a16:creationId xmlns="" xmlns:a16="http://schemas.microsoft.com/office/drawing/2014/main" id="{BEC532CC-3D52-4487-AF43-A63A7D28E487}"/>
              </a:ext>
            </a:extLst>
          </p:cNvPr>
          <p:cNvCxnSpPr/>
          <p:nvPr/>
        </p:nvCxnSpPr>
        <p:spPr>
          <a:xfrm flipV="1">
            <a:off x="914400" y="3581400"/>
            <a:ext cx="8229600" cy="1600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56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 xmlns:a16="http://schemas.microsoft.com/office/drawing/2014/main" id="{61D9CD8F-50E7-496F-AED2-D31EA8F9BB63}"/>
              </a:ext>
            </a:extLst>
          </p:cNvPr>
          <p:cNvSpPr txBox="1">
            <a:spLocks noChangeArrowheads="1"/>
          </p:cNvSpPr>
          <p:nvPr/>
        </p:nvSpPr>
        <p:spPr bwMode="auto">
          <a:xfrm>
            <a:off x="457200" y="228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t>Percent of Bachelor’s Degrees Earned by Women in Selected Fields, 1966-2001.</a:t>
            </a:r>
          </a:p>
        </p:txBody>
      </p:sp>
      <p:pic>
        <p:nvPicPr>
          <p:cNvPr id="3" name="Picture 2">
            <a:extLst>
              <a:ext uri="{FF2B5EF4-FFF2-40B4-BE49-F238E27FC236}">
                <a16:creationId xmlns="" xmlns:a16="http://schemas.microsoft.com/office/drawing/2014/main" id="{D1016D46-828A-4217-8E4F-E34957C83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02" y="1069558"/>
            <a:ext cx="8123995" cy="5697041"/>
          </a:xfrm>
          <a:prstGeom prst="rect">
            <a:avLst/>
          </a:prstGeom>
        </p:spPr>
      </p:pic>
      <p:cxnSp>
        <p:nvCxnSpPr>
          <p:cNvPr id="7" name="Straight Connector 6">
            <a:extLst>
              <a:ext uri="{FF2B5EF4-FFF2-40B4-BE49-F238E27FC236}">
                <a16:creationId xmlns="" xmlns:a16="http://schemas.microsoft.com/office/drawing/2014/main" id="{CAECC0BD-2DD9-410C-9A29-BB7A5D474242}"/>
              </a:ext>
            </a:extLst>
          </p:cNvPr>
          <p:cNvCxnSpPr/>
          <p:nvPr/>
        </p:nvCxnSpPr>
        <p:spPr>
          <a:xfrm>
            <a:off x="5715000" y="692834"/>
            <a:ext cx="990600" cy="304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 xmlns:a16="http://schemas.microsoft.com/office/drawing/2014/main" id="{95E76E39-9EEF-4168-A9D8-5E874197D516}"/>
              </a:ext>
            </a:extLst>
          </p:cNvPr>
          <p:cNvSpPr/>
          <p:nvPr/>
        </p:nvSpPr>
        <p:spPr>
          <a:xfrm>
            <a:off x="5744678" y="711467"/>
            <a:ext cx="808522" cy="279133"/>
          </a:xfrm>
          <a:custGeom>
            <a:avLst/>
            <a:gdLst>
              <a:gd name="connsiteX0" fmla="*/ 808522 w 808522"/>
              <a:gd name="connsiteY0" fmla="*/ 0 h 279133"/>
              <a:gd name="connsiteX1" fmla="*/ 625642 w 808522"/>
              <a:gd name="connsiteY1" fmla="*/ 28876 h 279133"/>
              <a:gd name="connsiteX2" fmla="*/ 558265 w 808522"/>
              <a:gd name="connsiteY2" fmla="*/ 57752 h 279133"/>
              <a:gd name="connsiteX3" fmla="*/ 481263 w 808522"/>
              <a:gd name="connsiteY3" fmla="*/ 77002 h 279133"/>
              <a:gd name="connsiteX4" fmla="*/ 423512 w 808522"/>
              <a:gd name="connsiteY4" fmla="*/ 96253 h 279133"/>
              <a:gd name="connsiteX5" fmla="*/ 346510 w 808522"/>
              <a:gd name="connsiteY5" fmla="*/ 115504 h 279133"/>
              <a:gd name="connsiteX6" fmla="*/ 308008 w 808522"/>
              <a:gd name="connsiteY6" fmla="*/ 125129 h 279133"/>
              <a:gd name="connsiteX7" fmla="*/ 279133 w 808522"/>
              <a:gd name="connsiteY7" fmla="*/ 144379 h 279133"/>
              <a:gd name="connsiteX8" fmla="*/ 182880 w 808522"/>
              <a:gd name="connsiteY8" fmla="*/ 173255 h 279133"/>
              <a:gd name="connsiteX9" fmla="*/ 144379 w 808522"/>
              <a:gd name="connsiteY9" fmla="*/ 192506 h 279133"/>
              <a:gd name="connsiteX10" fmla="*/ 77002 w 808522"/>
              <a:gd name="connsiteY10" fmla="*/ 231007 h 279133"/>
              <a:gd name="connsiteX11" fmla="*/ 48126 w 808522"/>
              <a:gd name="connsiteY11" fmla="*/ 240632 h 279133"/>
              <a:gd name="connsiteX12" fmla="*/ 0 w 808522"/>
              <a:gd name="connsiteY12" fmla="*/ 279133 h 27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522" h="279133">
                <a:moveTo>
                  <a:pt x="808522" y="0"/>
                </a:moveTo>
                <a:cubicBezTo>
                  <a:pt x="747562" y="9625"/>
                  <a:pt x="686362" y="17836"/>
                  <a:pt x="625642" y="28876"/>
                </a:cubicBezTo>
                <a:cubicBezTo>
                  <a:pt x="599502" y="33629"/>
                  <a:pt x="582721" y="47271"/>
                  <a:pt x="558265" y="57752"/>
                </a:cubicBezTo>
                <a:cubicBezTo>
                  <a:pt x="524192" y="72355"/>
                  <a:pt x="522693" y="65703"/>
                  <a:pt x="481263" y="77002"/>
                </a:cubicBezTo>
                <a:cubicBezTo>
                  <a:pt x="461686" y="82341"/>
                  <a:pt x="443198" y="91331"/>
                  <a:pt x="423512" y="96253"/>
                </a:cubicBezTo>
                <a:lnTo>
                  <a:pt x="346510" y="115504"/>
                </a:lnTo>
                <a:lnTo>
                  <a:pt x="308008" y="125129"/>
                </a:lnTo>
                <a:cubicBezTo>
                  <a:pt x="298383" y="131546"/>
                  <a:pt x="289480" y="139206"/>
                  <a:pt x="279133" y="144379"/>
                </a:cubicBezTo>
                <a:cubicBezTo>
                  <a:pt x="236921" y="165485"/>
                  <a:pt x="227966" y="164238"/>
                  <a:pt x="182880" y="173255"/>
                </a:cubicBezTo>
                <a:cubicBezTo>
                  <a:pt x="170046" y="179672"/>
                  <a:pt x="156837" y="185387"/>
                  <a:pt x="144379" y="192506"/>
                </a:cubicBezTo>
                <a:cubicBezTo>
                  <a:pt x="96054" y="220120"/>
                  <a:pt x="135165" y="206080"/>
                  <a:pt x="77002" y="231007"/>
                </a:cubicBezTo>
                <a:cubicBezTo>
                  <a:pt x="67676" y="235004"/>
                  <a:pt x="57751" y="237424"/>
                  <a:pt x="48126" y="240632"/>
                </a:cubicBezTo>
                <a:cubicBezTo>
                  <a:pt x="11700" y="264916"/>
                  <a:pt x="27431" y="251702"/>
                  <a:pt x="0" y="27913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D317B634-EA47-40E8-B17B-20875164663B}"/>
              </a:ext>
            </a:extLst>
          </p:cNvPr>
          <p:cNvSpPr txBox="1"/>
          <p:nvPr/>
        </p:nvSpPr>
        <p:spPr>
          <a:xfrm>
            <a:off x="6705600" y="620794"/>
            <a:ext cx="1295400" cy="461665"/>
          </a:xfrm>
          <a:prstGeom prst="rect">
            <a:avLst/>
          </a:prstGeom>
          <a:noFill/>
        </p:spPr>
        <p:txBody>
          <a:bodyPr wrap="square" rtlCol="0">
            <a:spAutoFit/>
          </a:bodyPr>
          <a:lstStyle/>
          <a:p>
            <a:r>
              <a:rPr lang="en-US" sz="2400" b="1" dirty="0">
                <a:solidFill>
                  <a:srgbClr val="FF0000"/>
                </a:solidFill>
                <a:latin typeface="+mn-lt"/>
              </a:rPr>
              <a:t>2015</a:t>
            </a:r>
          </a:p>
        </p:txBody>
      </p:sp>
    </p:spTree>
    <p:extLst>
      <p:ext uri="{BB962C8B-B14F-4D97-AF65-F5344CB8AC3E}">
        <p14:creationId xmlns:p14="http://schemas.microsoft.com/office/powerpoint/2010/main" val="149264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 xmlns:a16="http://schemas.microsoft.com/office/drawing/2014/main" id="{61D9CD8F-50E7-496F-AED2-D31EA8F9BB63}"/>
              </a:ext>
            </a:extLst>
          </p:cNvPr>
          <p:cNvSpPr txBox="1">
            <a:spLocks noChangeArrowheads="1"/>
          </p:cNvSpPr>
          <p:nvPr/>
        </p:nvSpPr>
        <p:spPr bwMode="auto">
          <a:xfrm>
            <a:off x="457200" y="228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t>Percent of Bachelor’s Degrees Earned by Women in Selected Fields, 1966-2001.</a:t>
            </a:r>
          </a:p>
        </p:txBody>
      </p:sp>
      <p:pic>
        <p:nvPicPr>
          <p:cNvPr id="48130" name="Picture 2" descr="https://www.aip.org/sites/default/files/statistics/data-graphics/bachdegrees-phys-81-16.png">
            <a:extLst>
              <a:ext uri="{FF2B5EF4-FFF2-40B4-BE49-F238E27FC236}">
                <a16:creationId xmlns="" xmlns:a16="http://schemas.microsoft.com/office/drawing/2014/main" id="{EEE5B28F-036C-42C3-BFAA-ED9147397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83836"/>
            <a:ext cx="5562216" cy="519316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 xmlns:a16="http://schemas.microsoft.com/office/drawing/2014/main" id="{8D52271E-F3E8-4C44-905C-2B4739D3C9D5}"/>
              </a:ext>
            </a:extLst>
          </p:cNvPr>
          <p:cNvCxnSpPr/>
          <p:nvPr/>
        </p:nvCxnSpPr>
        <p:spPr>
          <a:xfrm>
            <a:off x="914400" y="315994"/>
            <a:ext cx="990600" cy="304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 xmlns:a16="http://schemas.microsoft.com/office/drawing/2014/main" id="{E3EB6A4F-4088-4476-8A41-73453221C706}"/>
              </a:ext>
            </a:extLst>
          </p:cNvPr>
          <p:cNvSpPr/>
          <p:nvPr/>
        </p:nvSpPr>
        <p:spPr>
          <a:xfrm>
            <a:off x="914400" y="357428"/>
            <a:ext cx="808522" cy="279133"/>
          </a:xfrm>
          <a:custGeom>
            <a:avLst/>
            <a:gdLst>
              <a:gd name="connsiteX0" fmla="*/ 808522 w 808522"/>
              <a:gd name="connsiteY0" fmla="*/ 0 h 279133"/>
              <a:gd name="connsiteX1" fmla="*/ 625642 w 808522"/>
              <a:gd name="connsiteY1" fmla="*/ 28876 h 279133"/>
              <a:gd name="connsiteX2" fmla="*/ 558265 w 808522"/>
              <a:gd name="connsiteY2" fmla="*/ 57752 h 279133"/>
              <a:gd name="connsiteX3" fmla="*/ 481263 w 808522"/>
              <a:gd name="connsiteY3" fmla="*/ 77002 h 279133"/>
              <a:gd name="connsiteX4" fmla="*/ 423512 w 808522"/>
              <a:gd name="connsiteY4" fmla="*/ 96253 h 279133"/>
              <a:gd name="connsiteX5" fmla="*/ 346510 w 808522"/>
              <a:gd name="connsiteY5" fmla="*/ 115504 h 279133"/>
              <a:gd name="connsiteX6" fmla="*/ 308008 w 808522"/>
              <a:gd name="connsiteY6" fmla="*/ 125129 h 279133"/>
              <a:gd name="connsiteX7" fmla="*/ 279133 w 808522"/>
              <a:gd name="connsiteY7" fmla="*/ 144379 h 279133"/>
              <a:gd name="connsiteX8" fmla="*/ 182880 w 808522"/>
              <a:gd name="connsiteY8" fmla="*/ 173255 h 279133"/>
              <a:gd name="connsiteX9" fmla="*/ 144379 w 808522"/>
              <a:gd name="connsiteY9" fmla="*/ 192506 h 279133"/>
              <a:gd name="connsiteX10" fmla="*/ 77002 w 808522"/>
              <a:gd name="connsiteY10" fmla="*/ 231007 h 279133"/>
              <a:gd name="connsiteX11" fmla="*/ 48126 w 808522"/>
              <a:gd name="connsiteY11" fmla="*/ 240632 h 279133"/>
              <a:gd name="connsiteX12" fmla="*/ 0 w 808522"/>
              <a:gd name="connsiteY12" fmla="*/ 279133 h 27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522" h="279133">
                <a:moveTo>
                  <a:pt x="808522" y="0"/>
                </a:moveTo>
                <a:cubicBezTo>
                  <a:pt x="747562" y="9625"/>
                  <a:pt x="686362" y="17836"/>
                  <a:pt x="625642" y="28876"/>
                </a:cubicBezTo>
                <a:cubicBezTo>
                  <a:pt x="599502" y="33629"/>
                  <a:pt x="582721" y="47271"/>
                  <a:pt x="558265" y="57752"/>
                </a:cubicBezTo>
                <a:cubicBezTo>
                  <a:pt x="524192" y="72355"/>
                  <a:pt x="522693" y="65703"/>
                  <a:pt x="481263" y="77002"/>
                </a:cubicBezTo>
                <a:cubicBezTo>
                  <a:pt x="461686" y="82341"/>
                  <a:pt x="443198" y="91331"/>
                  <a:pt x="423512" y="96253"/>
                </a:cubicBezTo>
                <a:lnTo>
                  <a:pt x="346510" y="115504"/>
                </a:lnTo>
                <a:lnTo>
                  <a:pt x="308008" y="125129"/>
                </a:lnTo>
                <a:cubicBezTo>
                  <a:pt x="298383" y="131546"/>
                  <a:pt x="289480" y="139206"/>
                  <a:pt x="279133" y="144379"/>
                </a:cubicBezTo>
                <a:cubicBezTo>
                  <a:pt x="236921" y="165485"/>
                  <a:pt x="227966" y="164238"/>
                  <a:pt x="182880" y="173255"/>
                </a:cubicBezTo>
                <a:cubicBezTo>
                  <a:pt x="170046" y="179672"/>
                  <a:pt x="156837" y="185387"/>
                  <a:pt x="144379" y="192506"/>
                </a:cubicBezTo>
                <a:cubicBezTo>
                  <a:pt x="96054" y="220120"/>
                  <a:pt x="135165" y="206080"/>
                  <a:pt x="77002" y="231007"/>
                </a:cubicBezTo>
                <a:cubicBezTo>
                  <a:pt x="67676" y="235004"/>
                  <a:pt x="57751" y="237424"/>
                  <a:pt x="48126" y="240632"/>
                </a:cubicBezTo>
                <a:cubicBezTo>
                  <a:pt x="11700" y="264916"/>
                  <a:pt x="27431" y="251702"/>
                  <a:pt x="0" y="27913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E02E94FD-768A-47E7-8938-5FB90B014107}"/>
              </a:ext>
            </a:extLst>
          </p:cNvPr>
          <p:cNvSpPr txBox="1"/>
          <p:nvPr/>
        </p:nvSpPr>
        <p:spPr>
          <a:xfrm>
            <a:off x="695739" y="620793"/>
            <a:ext cx="1427922" cy="461665"/>
          </a:xfrm>
          <a:prstGeom prst="rect">
            <a:avLst/>
          </a:prstGeom>
          <a:noFill/>
        </p:spPr>
        <p:txBody>
          <a:bodyPr wrap="square" rtlCol="0">
            <a:spAutoFit/>
          </a:bodyPr>
          <a:lstStyle/>
          <a:p>
            <a:r>
              <a:rPr lang="en-US" sz="2400" b="1" dirty="0">
                <a:solidFill>
                  <a:srgbClr val="FF0000"/>
                </a:solidFill>
                <a:latin typeface="+mn-lt"/>
              </a:rPr>
              <a:t>Number</a:t>
            </a:r>
          </a:p>
        </p:txBody>
      </p:sp>
      <p:sp>
        <p:nvSpPr>
          <p:cNvPr id="2" name="Rectangle 1">
            <a:extLst>
              <a:ext uri="{FF2B5EF4-FFF2-40B4-BE49-F238E27FC236}">
                <a16:creationId xmlns="" xmlns:a16="http://schemas.microsoft.com/office/drawing/2014/main" id="{15F2822E-B515-4050-B82F-2EA8E129C0A9}"/>
              </a:ext>
            </a:extLst>
          </p:cNvPr>
          <p:cNvSpPr/>
          <p:nvPr/>
        </p:nvSpPr>
        <p:spPr>
          <a:xfrm>
            <a:off x="2580861" y="636561"/>
            <a:ext cx="4200939" cy="445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57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 xmlns:a16="http://schemas.microsoft.com/office/drawing/2014/main" id="{61D9CD8F-50E7-496F-AED2-D31EA8F9BB63}"/>
              </a:ext>
            </a:extLst>
          </p:cNvPr>
          <p:cNvSpPr txBox="1">
            <a:spLocks noChangeArrowheads="1"/>
          </p:cNvSpPr>
          <p:nvPr/>
        </p:nvSpPr>
        <p:spPr bwMode="auto">
          <a:xfrm>
            <a:off x="457200" y="228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t>Percent of Bachelor’s Degrees Earned by Women in Selected Fields, 1966-2001.</a:t>
            </a:r>
          </a:p>
        </p:txBody>
      </p:sp>
      <p:pic>
        <p:nvPicPr>
          <p:cNvPr id="3" name="Picture 2">
            <a:extLst>
              <a:ext uri="{FF2B5EF4-FFF2-40B4-BE49-F238E27FC236}">
                <a16:creationId xmlns="" xmlns:a16="http://schemas.microsoft.com/office/drawing/2014/main" id="{D1016D46-828A-4217-8E4F-E34957C83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02" y="1069558"/>
            <a:ext cx="8123995" cy="5697041"/>
          </a:xfrm>
          <a:prstGeom prst="rect">
            <a:avLst/>
          </a:prstGeom>
        </p:spPr>
      </p:pic>
      <p:cxnSp>
        <p:nvCxnSpPr>
          <p:cNvPr id="7" name="Straight Connector 6">
            <a:extLst>
              <a:ext uri="{FF2B5EF4-FFF2-40B4-BE49-F238E27FC236}">
                <a16:creationId xmlns="" xmlns:a16="http://schemas.microsoft.com/office/drawing/2014/main" id="{CAECC0BD-2DD9-410C-9A29-BB7A5D474242}"/>
              </a:ext>
            </a:extLst>
          </p:cNvPr>
          <p:cNvCxnSpPr/>
          <p:nvPr/>
        </p:nvCxnSpPr>
        <p:spPr>
          <a:xfrm>
            <a:off x="5715000" y="692834"/>
            <a:ext cx="990600" cy="304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 xmlns:a16="http://schemas.microsoft.com/office/drawing/2014/main" id="{95E76E39-9EEF-4168-A9D8-5E874197D516}"/>
              </a:ext>
            </a:extLst>
          </p:cNvPr>
          <p:cNvSpPr/>
          <p:nvPr/>
        </p:nvSpPr>
        <p:spPr>
          <a:xfrm>
            <a:off x="5744678" y="711467"/>
            <a:ext cx="808522" cy="279133"/>
          </a:xfrm>
          <a:custGeom>
            <a:avLst/>
            <a:gdLst>
              <a:gd name="connsiteX0" fmla="*/ 808522 w 808522"/>
              <a:gd name="connsiteY0" fmla="*/ 0 h 279133"/>
              <a:gd name="connsiteX1" fmla="*/ 625642 w 808522"/>
              <a:gd name="connsiteY1" fmla="*/ 28876 h 279133"/>
              <a:gd name="connsiteX2" fmla="*/ 558265 w 808522"/>
              <a:gd name="connsiteY2" fmla="*/ 57752 h 279133"/>
              <a:gd name="connsiteX3" fmla="*/ 481263 w 808522"/>
              <a:gd name="connsiteY3" fmla="*/ 77002 h 279133"/>
              <a:gd name="connsiteX4" fmla="*/ 423512 w 808522"/>
              <a:gd name="connsiteY4" fmla="*/ 96253 h 279133"/>
              <a:gd name="connsiteX5" fmla="*/ 346510 w 808522"/>
              <a:gd name="connsiteY5" fmla="*/ 115504 h 279133"/>
              <a:gd name="connsiteX6" fmla="*/ 308008 w 808522"/>
              <a:gd name="connsiteY6" fmla="*/ 125129 h 279133"/>
              <a:gd name="connsiteX7" fmla="*/ 279133 w 808522"/>
              <a:gd name="connsiteY7" fmla="*/ 144379 h 279133"/>
              <a:gd name="connsiteX8" fmla="*/ 182880 w 808522"/>
              <a:gd name="connsiteY8" fmla="*/ 173255 h 279133"/>
              <a:gd name="connsiteX9" fmla="*/ 144379 w 808522"/>
              <a:gd name="connsiteY9" fmla="*/ 192506 h 279133"/>
              <a:gd name="connsiteX10" fmla="*/ 77002 w 808522"/>
              <a:gd name="connsiteY10" fmla="*/ 231007 h 279133"/>
              <a:gd name="connsiteX11" fmla="*/ 48126 w 808522"/>
              <a:gd name="connsiteY11" fmla="*/ 240632 h 279133"/>
              <a:gd name="connsiteX12" fmla="*/ 0 w 808522"/>
              <a:gd name="connsiteY12" fmla="*/ 279133 h 27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522" h="279133">
                <a:moveTo>
                  <a:pt x="808522" y="0"/>
                </a:moveTo>
                <a:cubicBezTo>
                  <a:pt x="747562" y="9625"/>
                  <a:pt x="686362" y="17836"/>
                  <a:pt x="625642" y="28876"/>
                </a:cubicBezTo>
                <a:cubicBezTo>
                  <a:pt x="599502" y="33629"/>
                  <a:pt x="582721" y="47271"/>
                  <a:pt x="558265" y="57752"/>
                </a:cubicBezTo>
                <a:cubicBezTo>
                  <a:pt x="524192" y="72355"/>
                  <a:pt x="522693" y="65703"/>
                  <a:pt x="481263" y="77002"/>
                </a:cubicBezTo>
                <a:cubicBezTo>
                  <a:pt x="461686" y="82341"/>
                  <a:pt x="443198" y="91331"/>
                  <a:pt x="423512" y="96253"/>
                </a:cubicBezTo>
                <a:lnTo>
                  <a:pt x="346510" y="115504"/>
                </a:lnTo>
                <a:lnTo>
                  <a:pt x="308008" y="125129"/>
                </a:lnTo>
                <a:cubicBezTo>
                  <a:pt x="298383" y="131546"/>
                  <a:pt x="289480" y="139206"/>
                  <a:pt x="279133" y="144379"/>
                </a:cubicBezTo>
                <a:cubicBezTo>
                  <a:pt x="236921" y="165485"/>
                  <a:pt x="227966" y="164238"/>
                  <a:pt x="182880" y="173255"/>
                </a:cubicBezTo>
                <a:cubicBezTo>
                  <a:pt x="170046" y="179672"/>
                  <a:pt x="156837" y="185387"/>
                  <a:pt x="144379" y="192506"/>
                </a:cubicBezTo>
                <a:cubicBezTo>
                  <a:pt x="96054" y="220120"/>
                  <a:pt x="135165" y="206080"/>
                  <a:pt x="77002" y="231007"/>
                </a:cubicBezTo>
                <a:cubicBezTo>
                  <a:pt x="67676" y="235004"/>
                  <a:pt x="57751" y="237424"/>
                  <a:pt x="48126" y="240632"/>
                </a:cubicBezTo>
                <a:cubicBezTo>
                  <a:pt x="11700" y="264916"/>
                  <a:pt x="27431" y="251702"/>
                  <a:pt x="0" y="27913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D317B634-EA47-40E8-B17B-20875164663B}"/>
              </a:ext>
            </a:extLst>
          </p:cNvPr>
          <p:cNvSpPr txBox="1"/>
          <p:nvPr/>
        </p:nvSpPr>
        <p:spPr>
          <a:xfrm>
            <a:off x="6705600" y="620794"/>
            <a:ext cx="1295400" cy="461665"/>
          </a:xfrm>
          <a:prstGeom prst="rect">
            <a:avLst/>
          </a:prstGeom>
          <a:noFill/>
        </p:spPr>
        <p:txBody>
          <a:bodyPr wrap="square" rtlCol="0">
            <a:spAutoFit/>
          </a:bodyPr>
          <a:lstStyle/>
          <a:p>
            <a:r>
              <a:rPr lang="en-US" sz="2400" b="1" dirty="0">
                <a:solidFill>
                  <a:srgbClr val="FF0000"/>
                </a:solidFill>
                <a:latin typeface="+mn-lt"/>
              </a:rPr>
              <a:t>2015</a:t>
            </a:r>
          </a:p>
        </p:txBody>
      </p:sp>
      <p:sp>
        <p:nvSpPr>
          <p:cNvPr id="2" name="Freeform: Shape 1">
            <a:extLst>
              <a:ext uri="{FF2B5EF4-FFF2-40B4-BE49-F238E27FC236}">
                <a16:creationId xmlns="" xmlns:a16="http://schemas.microsoft.com/office/drawing/2014/main" id="{0537B396-E3D3-4EBE-8890-26EEF1248752}"/>
              </a:ext>
            </a:extLst>
          </p:cNvPr>
          <p:cNvSpPr/>
          <p:nvPr/>
        </p:nvSpPr>
        <p:spPr>
          <a:xfrm>
            <a:off x="6410739" y="1689201"/>
            <a:ext cx="142461" cy="215799"/>
          </a:xfrm>
          <a:custGeom>
            <a:avLst/>
            <a:gdLst>
              <a:gd name="connsiteX0" fmla="*/ 0 w 228600"/>
              <a:gd name="connsiteY0" fmla="*/ 348321 h 398016"/>
              <a:gd name="connsiteX1" fmla="*/ 19878 w 228600"/>
              <a:gd name="connsiteY1" fmla="*/ 159477 h 398016"/>
              <a:gd name="connsiteX2" fmla="*/ 29818 w 228600"/>
              <a:gd name="connsiteY2" fmla="*/ 129660 h 398016"/>
              <a:gd name="connsiteX3" fmla="*/ 39757 w 228600"/>
              <a:gd name="connsiteY3" fmla="*/ 70025 h 398016"/>
              <a:gd name="connsiteX4" fmla="*/ 49696 w 228600"/>
              <a:gd name="connsiteY4" fmla="*/ 451 h 398016"/>
              <a:gd name="connsiteX5" fmla="*/ 79513 w 228600"/>
              <a:gd name="connsiteY5" fmla="*/ 60086 h 398016"/>
              <a:gd name="connsiteX6" fmla="*/ 119270 w 228600"/>
              <a:gd name="connsiteY6" fmla="*/ 159477 h 398016"/>
              <a:gd name="connsiteX7" fmla="*/ 129209 w 228600"/>
              <a:gd name="connsiteY7" fmla="*/ 189295 h 398016"/>
              <a:gd name="connsiteX8" fmla="*/ 168965 w 228600"/>
              <a:gd name="connsiteY8" fmla="*/ 248929 h 398016"/>
              <a:gd name="connsiteX9" fmla="*/ 198783 w 228600"/>
              <a:gd name="connsiteY9" fmla="*/ 318503 h 398016"/>
              <a:gd name="connsiteX10" fmla="*/ 228600 w 228600"/>
              <a:gd name="connsiteY10" fmla="*/ 398016 h 39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 h="398016">
                <a:moveTo>
                  <a:pt x="0" y="348321"/>
                </a:moveTo>
                <a:cubicBezTo>
                  <a:pt x="5895" y="265784"/>
                  <a:pt x="2726" y="228083"/>
                  <a:pt x="19878" y="159477"/>
                </a:cubicBezTo>
                <a:cubicBezTo>
                  <a:pt x="22419" y="149313"/>
                  <a:pt x="26505" y="139599"/>
                  <a:pt x="29818" y="129660"/>
                </a:cubicBezTo>
                <a:cubicBezTo>
                  <a:pt x="33131" y="109782"/>
                  <a:pt x="36693" y="89943"/>
                  <a:pt x="39757" y="70025"/>
                </a:cubicBezTo>
                <a:cubicBezTo>
                  <a:pt x="43319" y="46871"/>
                  <a:pt x="26969" y="6133"/>
                  <a:pt x="49696" y="451"/>
                </a:cubicBezTo>
                <a:cubicBezTo>
                  <a:pt x="71257" y="-4939"/>
                  <a:pt x="71535" y="39343"/>
                  <a:pt x="79513" y="60086"/>
                </a:cubicBezTo>
                <a:cubicBezTo>
                  <a:pt x="121620" y="169565"/>
                  <a:pt x="76628" y="95517"/>
                  <a:pt x="119270" y="159477"/>
                </a:cubicBezTo>
                <a:cubicBezTo>
                  <a:pt x="122583" y="169416"/>
                  <a:pt x="124121" y="180136"/>
                  <a:pt x="129209" y="189295"/>
                </a:cubicBezTo>
                <a:cubicBezTo>
                  <a:pt x="140811" y="210179"/>
                  <a:pt x="168965" y="248929"/>
                  <a:pt x="168965" y="248929"/>
                </a:cubicBezTo>
                <a:cubicBezTo>
                  <a:pt x="200957" y="344907"/>
                  <a:pt x="149657" y="195691"/>
                  <a:pt x="198783" y="318503"/>
                </a:cubicBezTo>
                <a:cubicBezTo>
                  <a:pt x="243230" y="429618"/>
                  <a:pt x="201432" y="343681"/>
                  <a:pt x="228600" y="39801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C2C948D8-7A3D-4639-AC3E-72F8FA689B4B}"/>
              </a:ext>
            </a:extLst>
          </p:cNvPr>
          <p:cNvSpPr txBox="1"/>
          <p:nvPr/>
        </p:nvSpPr>
        <p:spPr>
          <a:xfrm>
            <a:off x="5362989" y="1154499"/>
            <a:ext cx="2552700" cy="369332"/>
          </a:xfrm>
          <a:prstGeom prst="rect">
            <a:avLst/>
          </a:prstGeom>
          <a:noFill/>
        </p:spPr>
        <p:txBody>
          <a:bodyPr wrap="square" rtlCol="0">
            <a:spAutoFit/>
          </a:bodyPr>
          <a:lstStyle/>
          <a:p>
            <a:r>
              <a:rPr lang="en-US" b="1" dirty="0">
                <a:solidFill>
                  <a:srgbClr val="FF0000"/>
                </a:solidFill>
                <a:latin typeface="+mn-lt"/>
              </a:rPr>
              <a:t>White and Asian</a:t>
            </a:r>
          </a:p>
        </p:txBody>
      </p:sp>
    </p:spTree>
    <p:extLst>
      <p:ext uri="{BB962C8B-B14F-4D97-AF65-F5344CB8AC3E}">
        <p14:creationId xmlns:p14="http://schemas.microsoft.com/office/powerpoint/2010/main" val="93174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1C3C02DC-CE9E-49EB-BD4C-73BC6D3FAD2B}"/>
              </a:ext>
            </a:extLst>
          </p:cNvPr>
          <p:cNvSpPr txBox="1"/>
          <p:nvPr/>
        </p:nvSpPr>
        <p:spPr>
          <a:xfrm>
            <a:off x="513522" y="351424"/>
            <a:ext cx="8610600" cy="523220"/>
          </a:xfrm>
          <a:prstGeom prst="rect">
            <a:avLst/>
          </a:prstGeom>
          <a:noFill/>
        </p:spPr>
        <p:txBody>
          <a:bodyPr wrap="square" rtlCol="0">
            <a:spAutoFit/>
          </a:bodyPr>
          <a:lstStyle/>
          <a:p>
            <a:r>
              <a:rPr lang="en-US" sz="2800" b="1" dirty="0">
                <a:solidFill>
                  <a:srgbClr val="002060"/>
                </a:solidFill>
              </a:rPr>
              <a:t>Particle physics is different reflected in a mirror.</a:t>
            </a:r>
          </a:p>
        </p:txBody>
      </p:sp>
      <p:sp>
        <p:nvSpPr>
          <p:cNvPr id="6" name="TextBox 5">
            <a:extLst>
              <a:ext uri="{FF2B5EF4-FFF2-40B4-BE49-F238E27FC236}">
                <a16:creationId xmlns="" xmlns:a16="http://schemas.microsoft.com/office/drawing/2014/main" id="{197EB107-618F-4F8C-82E3-1A5F2A2F6672}"/>
              </a:ext>
            </a:extLst>
          </p:cNvPr>
          <p:cNvSpPr txBox="1"/>
          <p:nvPr/>
        </p:nvSpPr>
        <p:spPr>
          <a:xfrm>
            <a:off x="513522" y="975156"/>
            <a:ext cx="5486400" cy="523220"/>
          </a:xfrm>
          <a:prstGeom prst="rect">
            <a:avLst/>
          </a:prstGeom>
          <a:noFill/>
        </p:spPr>
        <p:txBody>
          <a:bodyPr wrap="square" rtlCol="0">
            <a:spAutoFit/>
          </a:bodyPr>
          <a:lstStyle/>
          <a:p>
            <a:r>
              <a:rPr lang="en-US" sz="2800" b="1" dirty="0">
                <a:solidFill>
                  <a:srgbClr val="002060"/>
                </a:solidFill>
              </a:rPr>
              <a:t>Discovered by C.S. Wu in 1956.</a:t>
            </a:r>
          </a:p>
        </p:txBody>
      </p:sp>
      <p:pic>
        <p:nvPicPr>
          <p:cNvPr id="11" name="Picture 10">
            <a:extLst>
              <a:ext uri="{FF2B5EF4-FFF2-40B4-BE49-F238E27FC236}">
                <a16:creationId xmlns="" xmlns:a16="http://schemas.microsoft.com/office/drawing/2014/main" id="{39F8F877-7AB6-42DC-9168-86F2E6383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922" y="2169896"/>
            <a:ext cx="2858195" cy="3703853"/>
          </a:xfrm>
          <a:prstGeom prst="rect">
            <a:avLst/>
          </a:prstGeom>
        </p:spPr>
      </p:pic>
      <p:pic>
        <p:nvPicPr>
          <p:cNvPr id="13" name="Picture 12">
            <a:extLst>
              <a:ext uri="{FF2B5EF4-FFF2-40B4-BE49-F238E27FC236}">
                <a16:creationId xmlns="" xmlns:a16="http://schemas.microsoft.com/office/drawing/2014/main" id="{D24B34A6-59BC-4AF5-83D3-C16587623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956656"/>
            <a:ext cx="2222614" cy="2146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 xmlns:a16="http://schemas.microsoft.com/office/drawing/2014/main" id="{AE154EA7-6CCD-423F-BE2E-7DBA0118BF92}"/>
              </a:ext>
            </a:extLst>
          </p:cNvPr>
          <p:cNvSpPr txBox="1"/>
          <p:nvPr/>
        </p:nvSpPr>
        <p:spPr>
          <a:xfrm>
            <a:off x="475828" y="2131790"/>
            <a:ext cx="3447917" cy="1569660"/>
          </a:xfrm>
          <a:prstGeom prst="rect">
            <a:avLst/>
          </a:prstGeom>
          <a:noFill/>
        </p:spPr>
        <p:txBody>
          <a:bodyPr wrap="square" rtlCol="0">
            <a:spAutoFit/>
          </a:bodyPr>
          <a:lstStyle/>
          <a:p>
            <a:pPr algn="ctr"/>
            <a:r>
              <a:rPr lang="en-US" sz="3200" b="1" dirty="0">
                <a:solidFill>
                  <a:srgbClr val="C00000"/>
                </a:solidFill>
              </a:rPr>
              <a:t>She did not receive a </a:t>
            </a:r>
            <a:br>
              <a:rPr lang="en-US" sz="3200" b="1" dirty="0">
                <a:solidFill>
                  <a:srgbClr val="C00000"/>
                </a:solidFill>
              </a:rPr>
            </a:br>
            <a:r>
              <a:rPr lang="en-US" sz="3200" b="1" dirty="0">
                <a:solidFill>
                  <a:srgbClr val="C00000"/>
                </a:solidFill>
              </a:rPr>
              <a:t>Nobel Prize.</a:t>
            </a:r>
          </a:p>
        </p:txBody>
      </p:sp>
      <p:sp>
        <p:nvSpPr>
          <p:cNvPr id="15" name="TextBox 14">
            <a:extLst>
              <a:ext uri="{FF2B5EF4-FFF2-40B4-BE49-F238E27FC236}">
                <a16:creationId xmlns="" xmlns:a16="http://schemas.microsoft.com/office/drawing/2014/main" id="{A1498D53-7BEB-4F14-8C69-2079C46B772F}"/>
              </a:ext>
            </a:extLst>
          </p:cNvPr>
          <p:cNvSpPr txBox="1"/>
          <p:nvPr/>
        </p:nvSpPr>
        <p:spPr>
          <a:xfrm>
            <a:off x="1010621" y="3967286"/>
            <a:ext cx="2570779" cy="523220"/>
          </a:xfrm>
          <a:prstGeom prst="rect">
            <a:avLst/>
          </a:prstGeom>
          <a:noFill/>
        </p:spPr>
        <p:txBody>
          <a:bodyPr wrap="square" rtlCol="0">
            <a:spAutoFit/>
          </a:bodyPr>
          <a:lstStyle/>
          <a:p>
            <a:r>
              <a:rPr lang="en-US" sz="2800" b="1" dirty="0"/>
              <a:t>Two men did.</a:t>
            </a:r>
          </a:p>
        </p:txBody>
      </p:sp>
      <p:sp>
        <p:nvSpPr>
          <p:cNvPr id="16" name="TextBox 15">
            <a:extLst>
              <a:ext uri="{FF2B5EF4-FFF2-40B4-BE49-F238E27FC236}">
                <a16:creationId xmlns="" xmlns:a16="http://schemas.microsoft.com/office/drawing/2014/main" id="{C57FB2DE-0F02-44F9-8D71-00A527D60A66}"/>
              </a:ext>
            </a:extLst>
          </p:cNvPr>
          <p:cNvSpPr txBox="1"/>
          <p:nvPr/>
        </p:nvSpPr>
        <p:spPr>
          <a:xfrm>
            <a:off x="523461" y="5036051"/>
            <a:ext cx="5486400" cy="954107"/>
          </a:xfrm>
          <a:prstGeom prst="rect">
            <a:avLst/>
          </a:prstGeom>
          <a:noFill/>
        </p:spPr>
        <p:txBody>
          <a:bodyPr wrap="square" rtlCol="0">
            <a:spAutoFit/>
          </a:bodyPr>
          <a:lstStyle/>
          <a:p>
            <a:r>
              <a:rPr lang="en-US" sz="2800" b="1" dirty="0"/>
              <a:t>Irony: her discovery is known as non-conservation of </a:t>
            </a:r>
            <a:r>
              <a:rPr lang="en-US" sz="2800" b="1" i="1" dirty="0">
                <a:solidFill>
                  <a:srgbClr val="C00000"/>
                </a:solidFill>
              </a:rPr>
              <a:t>parity</a:t>
            </a:r>
            <a:r>
              <a:rPr lang="en-US" sz="2800" b="1" dirty="0"/>
              <a:t>.</a:t>
            </a:r>
          </a:p>
        </p:txBody>
      </p:sp>
    </p:spTree>
    <p:extLst>
      <p:ext uri="{BB962C8B-B14F-4D97-AF65-F5344CB8AC3E}">
        <p14:creationId xmlns:p14="http://schemas.microsoft.com/office/powerpoint/2010/main" val="127483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 xmlns:a16="http://schemas.microsoft.com/office/drawing/2014/main" id="{61D9CD8F-50E7-496F-AED2-D31EA8F9BB63}"/>
              </a:ext>
            </a:extLst>
          </p:cNvPr>
          <p:cNvSpPr txBox="1">
            <a:spLocks noChangeArrowheads="1"/>
          </p:cNvSpPr>
          <p:nvPr/>
        </p:nvSpPr>
        <p:spPr bwMode="auto">
          <a:xfrm>
            <a:off x="457200" y="228600"/>
            <a:ext cx="830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t>Intersectionality: Women of (URM) color</a:t>
            </a:r>
          </a:p>
        </p:txBody>
      </p:sp>
      <p:pic>
        <p:nvPicPr>
          <p:cNvPr id="3" name="Picture 2">
            <a:extLst>
              <a:ext uri="{FF2B5EF4-FFF2-40B4-BE49-F238E27FC236}">
                <a16:creationId xmlns="" xmlns:a16="http://schemas.microsoft.com/office/drawing/2014/main" id="{07727C01-7963-4803-825A-4A28D2E2F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14400"/>
            <a:ext cx="6555735" cy="5550113"/>
          </a:xfrm>
          <a:prstGeom prst="rect">
            <a:avLst/>
          </a:prstGeom>
        </p:spPr>
      </p:pic>
    </p:spTree>
    <p:extLst>
      <p:ext uri="{BB962C8B-B14F-4D97-AF65-F5344CB8AC3E}">
        <p14:creationId xmlns:p14="http://schemas.microsoft.com/office/powerpoint/2010/main" val="200346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 xmlns:a16="http://schemas.microsoft.com/office/drawing/2014/main" id="{29C6A054-75E3-4EA2-9553-984B3AD5479C}"/>
              </a:ext>
            </a:extLst>
          </p:cNvPr>
          <p:cNvSpPr>
            <a:spLocks noGrp="1" noChangeArrowheads="1"/>
          </p:cNvSpPr>
          <p:nvPr>
            <p:ph type="title"/>
          </p:nvPr>
        </p:nvSpPr>
        <p:spPr/>
        <p:txBody>
          <a:bodyPr/>
          <a:lstStyle/>
          <a:p>
            <a:pPr eaLnBrk="1" hangingPunct="1"/>
            <a:r>
              <a:rPr lang="en-US" altLang="en-US" sz="3800" dirty="0"/>
              <a:t>Why is there a gender gap?</a:t>
            </a:r>
            <a:br>
              <a:rPr lang="en-US" altLang="en-US" sz="3800" dirty="0"/>
            </a:br>
            <a:r>
              <a:rPr lang="en-US" altLang="en-US" sz="3800" dirty="0"/>
              <a:t>            Maybe women are “less able”</a:t>
            </a:r>
          </a:p>
        </p:txBody>
      </p:sp>
      <p:sp>
        <p:nvSpPr>
          <p:cNvPr id="108547" name="Rectangle 3">
            <a:extLst>
              <a:ext uri="{FF2B5EF4-FFF2-40B4-BE49-F238E27FC236}">
                <a16:creationId xmlns="" xmlns:a16="http://schemas.microsoft.com/office/drawing/2014/main" id="{15102628-F15C-44C4-B997-B1B4257553EB}"/>
              </a:ext>
            </a:extLst>
          </p:cNvPr>
          <p:cNvSpPr>
            <a:spLocks noGrp="1" noChangeArrowheads="1"/>
          </p:cNvSpPr>
          <p:nvPr>
            <p:ph type="body" idx="1"/>
          </p:nvPr>
        </p:nvSpPr>
        <p:spPr>
          <a:xfrm>
            <a:off x="457200" y="1905000"/>
            <a:ext cx="8229600" cy="4225925"/>
          </a:xfrm>
        </p:spPr>
        <p:txBody>
          <a:bodyPr/>
          <a:lstStyle/>
          <a:p>
            <a:pPr eaLnBrk="1" hangingPunct="1">
              <a:buFont typeface="Wingdings" panose="05000000000000000000" pitchFamily="2" charset="2"/>
              <a:buNone/>
            </a:pPr>
            <a:r>
              <a:rPr lang="en-US" altLang="en-US" dirty="0"/>
              <a:t>January 2005…</a:t>
            </a:r>
            <a:br>
              <a:rPr lang="en-US" altLang="en-US" dirty="0"/>
            </a:br>
            <a:r>
              <a:rPr lang="en-US" altLang="en-US" dirty="0"/>
              <a:t>Harvard President Laurence Summers:</a:t>
            </a:r>
          </a:p>
          <a:p>
            <a:pPr eaLnBrk="1" hangingPunct="1">
              <a:buFont typeface="Wingdings" panose="05000000000000000000" pitchFamily="2" charset="2"/>
              <a:buNone/>
            </a:pPr>
            <a:endParaRPr lang="en-US" altLang="en-US" i="1" dirty="0"/>
          </a:p>
          <a:p>
            <a:pPr eaLnBrk="1" hangingPunct="1">
              <a:buFont typeface="Wingdings" panose="05000000000000000000" pitchFamily="2" charset="2"/>
              <a:buNone/>
            </a:pPr>
            <a:r>
              <a:rPr lang="en-US" altLang="en-US" i="1" dirty="0"/>
              <a:t>Perhaps we should investigate whether women are innately less able than men in math and science.</a:t>
            </a:r>
          </a:p>
          <a:p>
            <a:pPr eaLnBrk="1" hangingPunct="1">
              <a:buFont typeface="Wingdings" panose="05000000000000000000" pitchFamily="2" charset="2"/>
              <a:buNone/>
            </a:pPr>
            <a:endParaRPr lang="en-US" altLang="en-US" i="1" dirty="0"/>
          </a:p>
          <a:p>
            <a:pPr algn="ctr" eaLnBrk="1" hangingPunct="1">
              <a:buFont typeface="Wingdings" panose="05000000000000000000" pitchFamily="2" charset="2"/>
              <a:buNone/>
            </a:pPr>
            <a:r>
              <a:rPr lang="en-US" altLang="en-US" sz="2100" dirty="0"/>
              <a:t>(paraphrased: the exact quote is not available)</a:t>
            </a:r>
          </a:p>
          <a:p>
            <a:pPr eaLnBrk="1" hangingPunct="1">
              <a:buFont typeface="Wingdings" panose="05000000000000000000" pitchFamily="2" charset="2"/>
              <a:buNone/>
            </a:pPr>
            <a:endParaRPr lang="en-US" altLang="en-US" sz="2100" dirty="0"/>
          </a:p>
        </p:txBody>
      </p:sp>
      <p:sp>
        <p:nvSpPr>
          <p:cNvPr id="2" name="Rectangle 1">
            <a:extLst>
              <a:ext uri="{FF2B5EF4-FFF2-40B4-BE49-F238E27FC236}">
                <a16:creationId xmlns="" xmlns:a16="http://schemas.microsoft.com/office/drawing/2014/main" id="{2CAE0C8B-DD49-4BD6-9161-39AB790D3E1F}"/>
              </a:ext>
            </a:extLst>
          </p:cNvPr>
          <p:cNvSpPr/>
          <p:nvPr/>
        </p:nvSpPr>
        <p:spPr>
          <a:xfrm>
            <a:off x="1600200" y="914400"/>
            <a:ext cx="6172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547">
                                            <p:txEl>
                                              <p:pRg st="0" end="0"/>
                                            </p:txEl>
                                          </p:spTgt>
                                        </p:tgtEl>
                                        <p:attrNameLst>
                                          <p:attrName>style.visibility</p:attrName>
                                        </p:attrNameLst>
                                      </p:cBhvr>
                                      <p:to>
                                        <p:strVal val="visible"/>
                                      </p:to>
                                    </p:set>
                                    <p:animEffect transition="in" filter="fade">
                                      <p:cBhvr>
                                        <p:cTn id="12" dur="500"/>
                                        <p:tgtEl>
                                          <p:spTgt spid="10854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8547">
                                            <p:txEl>
                                              <p:pRg st="2" end="2"/>
                                            </p:txEl>
                                          </p:spTgt>
                                        </p:tgtEl>
                                        <p:attrNameLst>
                                          <p:attrName>style.visibility</p:attrName>
                                        </p:attrNameLst>
                                      </p:cBhvr>
                                      <p:to>
                                        <p:strVal val="visible"/>
                                      </p:to>
                                    </p:set>
                                    <p:animEffect transition="in" filter="fade">
                                      <p:cBhvr>
                                        <p:cTn id="15" dur="500"/>
                                        <p:tgtEl>
                                          <p:spTgt spid="10854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8547">
                                            <p:txEl>
                                              <p:pRg st="4" end="4"/>
                                            </p:txEl>
                                          </p:spTgt>
                                        </p:tgtEl>
                                        <p:attrNameLst>
                                          <p:attrName>style.visibility</p:attrName>
                                        </p:attrNameLst>
                                      </p:cBhvr>
                                      <p:to>
                                        <p:strVal val="visible"/>
                                      </p:to>
                                    </p:set>
                                    <p:animEffect transition="in" filter="fade">
                                      <p:cBhvr>
                                        <p:cTn id="18" dur="500"/>
                                        <p:tgtEl>
                                          <p:spTgt spid="108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uiExpand="1" build="p"/>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a:extLst>
              <a:ext uri="{FF2B5EF4-FFF2-40B4-BE49-F238E27FC236}">
                <a16:creationId xmlns="" xmlns:a16="http://schemas.microsoft.com/office/drawing/2014/main" id="{9C524962-5014-4859-AE03-84E26243BBB1}"/>
              </a:ext>
            </a:extLst>
          </p:cNvPr>
          <p:cNvSpPr>
            <a:spLocks noGrp="1" noChangeArrowheads="1"/>
          </p:cNvSpPr>
          <p:nvPr>
            <p:ph type="body" idx="1"/>
          </p:nvPr>
        </p:nvSpPr>
        <p:spPr>
          <a:xfrm>
            <a:off x="990600" y="1981200"/>
            <a:ext cx="7620000" cy="4419600"/>
          </a:xfrm>
        </p:spPr>
        <p:txBody>
          <a:bodyPr/>
          <a:lstStyle/>
          <a:p>
            <a:pPr eaLnBrk="1" hangingPunct="1">
              <a:buFont typeface="Wingdings" panose="05000000000000000000" pitchFamily="2" charset="2"/>
              <a:buNone/>
            </a:pPr>
            <a:r>
              <a:rPr lang="en-US" altLang="en-US" dirty="0"/>
              <a:t>Consider the case of Rachel </a:t>
            </a:r>
            <a:r>
              <a:rPr lang="en-US" altLang="en-US" dirty="0" err="1"/>
              <a:t>Ivie</a:t>
            </a:r>
            <a:endParaRPr lang="en-US" altLang="en-US" dirty="0"/>
          </a:p>
          <a:p>
            <a:pPr eaLnBrk="1" hangingPunct="1"/>
            <a:r>
              <a:rPr lang="en-US" altLang="en-US" dirty="0"/>
              <a:t>She became a Statistician.</a:t>
            </a:r>
          </a:p>
          <a:p>
            <a:pPr eaLnBrk="1" hangingPunct="1"/>
            <a:r>
              <a:rPr lang="en-US" altLang="en-US" dirty="0"/>
              <a:t>Took a job with Statistical Research Center at Amer. Institute of Physics.</a:t>
            </a:r>
          </a:p>
          <a:p>
            <a:pPr eaLnBrk="1" hangingPunct="1"/>
            <a:r>
              <a:rPr lang="en-US" altLang="en-US" dirty="0"/>
              <a:t>Dec. 2004:</a:t>
            </a:r>
            <a:br>
              <a:rPr lang="en-US" altLang="en-US" dirty="0"/>
            </a:br>
            <a:r>
              <a:rPr lang="en-US" altLang="en-US" dirty="0"/>
              <a:t>Authored study on women in physics.</a:t>
            </a:r>
          </a:p>
          <a:p>
            <a:pPr eaLnBrk="1" hangingPunct="1"/>
            <a:r>
              <a:rPr lang="en-US" altLang="en-US" dirty="0"/>
              <a:t>Prepared for long winter’s nap.</a:t>
            </a:r>
          </a:p>
          <a:p>
            <a:pPr algn="ctr" eaLnBrk="1" hangingPunct="1">
              <a:buFont typeface="Wingdings" panose="05000000000000000000" pitchFamily="2" charset="2"/>
              <a:buNone/>
            </a:pPr>
            <a:endParaRPr lang="en-US" altLang="en-US" dirty="0"/>
          </a:p>
        </p:txBody>
      </p:sp>
      <p:grpSp>
        <p:nvGrpSpPr>
          <p:cNvPr id="110603" name="Group 11">
            <a:extLst>
              <a:ext uri="{FF2B5EF4-FFF2-40B4-BE49-F238E27FC236}">
                <a16:creationId xmlns="" xmlns:a16="http://schemas.microsoft.com/office/drawing/2014/main" id="{B9214165-9068-4778-A061-5E95F7A2B895}"/>
              </a:ext>
            </a:extLst>
          </p:cNvPr>
          <p:cNvGrpSpPr>
            <a:grpSpLocks/>
          </p:cNvGrpSpPr>
          <p:nvPr/>
        </p:nvGrpSpPr>
        <p:grpSpPr bwMode="auto">
          <a:xfrm>
            <a:off x="806450" y="904133"/>
            <a:ext cx="5867400" cy="4724400"/>
            <a:chOff x="9851" y="695"/>
            <a:chExt cx="3696" cy="2976"/>
          </a:xfrm>
        </p:grpSpPr>
        <p:sp>
          <p:nvSpPr>
            <p:cNvPr id="12296" name="AutoShape 4">
              <a:extLst>
                <a:ext uri="{FF2B5EF4-FFF2-40B4-BE49-F238E27FC236}">
                  <a16:creationId xmlns="" xmlns:a16="http://schemas.microsoft.com/office/drawing/2014/main" id="{70C4B3A1-ED82-4286-9FD8-8DF1AEDE4384}"/>
                </a:ext>
              </a:extLst>
            </p:cNvPr>
            <p:cNvSpPr>
              <a:spLocks noChangeArrowheads="1"/>
            </p:cNvSpPr>
            <p:nvPr/>
          </p:nvSpPr>
          <p:spPr bwMode="auto">
            <a:xfrm>
              <a:off x="9851" y="695"/>
              <a:ext cx="3696" cy="2976"/>
            </a:xfrm>
            <a:prstGeom prst="irregularSeal1">
              <a:avLst/>
            </a:prstGeom>
            <a:solidFill>
              <a:srgbClr val="FFFF00"/>
            </a:solidFill>
            <a:ln w="9525">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97" name="Text Box 5">
              <a:extLst>
                <a:ext uri="{FF2B5EF4-FFF2-40B4-BE49-F238E27FC236}">
                  <a16:creationId xmlns="" xmlns:a16="http://schemas.microsoft.com/office/drawing/2014/main" id="{1006065E-FB2A-448C-93FA-CC96C8195542}"/>
                </a:ext>
              </a:extLst>
            </p:cNvPr>
            <p:cNvSpPr txBox="1">
              <a:spLocks noChangeArrowheads="1"/>
            </p:cNvSpPr>
            <p:nvPr/>
          </p:nvSpPr>
          <p:spPr bwMode="auto">
            <a:xfrm>
              <a:off x="10547" y="1709"/>
              <a:ext cx="230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i="1" dirty="0">
                  <a:latin typeface="Tahoma" panose="020B0604030504040204" pitchFamily="34" charset="0"/>
                </a:rPr>
                <a:t>Jan. 2005:</a:t>
              </a:r>
              <a:br>
                <a:rPr lang="en-US" altLang="en-US" sz="2400" b="1" i="1" dirty="0">
                  <a:latin typeface="Tahoma" panose="020B0604030504040204" pitchFamily="34" charset="0"/>
                </a:rPr>
              </a:br>
              <a:r>
                <a:rPr lang="en-US" altLang="en-US" sz="2400" b="1" i="1" dirty="0">
                  <a:latin typeface="Tahoma" panose="020B0604030504040204" pitchFamily="34" charset="0"/>
                </a:rPr>
                <a:t>Summers voices </a:t>
              </a:r>
              <a:br>
                <a:rPr lang="en-US" altLang="en-US" sz="2400" b="1" i="1" dirty="0">
                  <a:latin typeface="Tahoma" panose="020B0604030504040204" pitchFamily="34" charset="0"/>
                </a:rPr>
              </a:br>
              <a:r>
                <a:rPr lang="en-US" altLang="en-US" sz="2400" b="1" i="1" dirty="0">
                  <a:latin typeface="Tahoma" panose="020B0604030504040204" pitchFamily="34" charset="0"/>
                </a:rPr>
                <a:t>“less able” idea</a:t>
              </a:r>
              <a:endParaRPr lang="en-US" altLang="en-US" dirty="0">
                <a:latin typeface="Tahoma" panose="020B0604030504040204" pitchFamily="34" charset="0"/>
              </a:endParaRPr>
            </a:p>
          </p:txBody>
        </p:sp>
      </p:grpSp>
      <p:grpSp>
        <p:nvGrpSpPr>
          <p:cNvPr id="110604" name="Group 12">
            <a:extLst>
              <a:ext uri="{FF2B5EF4-FFF2-40B4-BE49-F238E27FC236}">
                <a16:creationId xmlns="" xmlns:a16="http://schemas.microsoft.com/office/drawing/2014/main" id="{46668CE8-6DFD-47E8-B639-18C844D47CD8}"/>
              </a:ext>
            </a:extLst>
          </p:cNvPr>
          <p:cNvGrpSpPr>
            <a:grpSpLocks/>
          </p:cNvGrpSpPr>
          <p:nvPr/>
        </p:nvGrpSpPr>
        <p:grpSpPr bwMode="auto">
          <a:xfrm>
            <a:off x="1905000" y="721616"/>
            <a:ext cx="6553200" cy="5638800"/>
            <a:chOff x="-558" y="441"/>
            <a:chExt cx="4128" cy="3552"/>
          </a:xfrm>
        </p:grpSpPr>
        <p:sp>
          <p:nvSpPr>
            <p:cNvPr id="12294" name="AutoShape 6">
              <a:extLst>
                <a:ext uri="{FF2B5EF4-FFF2-40B4-BE49-F238E27FC236}">
                  <a16:creationId xmlns="" xmlns:a16="http://schemas.microsoft.com/office/drawing/2014/main" id="{4A46B355-2F35-4CE3-B33E-66EB01308598}"/>
                </a:ext>
              </a:extLst>
            </p:cNvPr>
            <p:cNvSpPr>
              <a:spLocks noChangeArrowheads="1"/>
            </p:cNvSpPr>
            <p:nvPr/>
          </p:nvSpPr>
          <p:spPr bwMode="auto">
            <a:xfrm rot="12748273">
              <a:off x="-558" y="441"/>
              <a:ext cx="4128" cy="3552"/>
            </a:xfrm>
            <a:prstGeom prst="irregularSeal2">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95" name="Text Box 7">
              <a:extLst>
                <a:ext uri="{FF2B5EF4-FFF2-40B4-BE49-F238E27FC236}">
                  <a16:creationId xmlns="" xmlns:a16="http://schemas.microsoft.com/office/drawing/2014/main" id="{2804FA81-F495-48D2-BC90-15958CFAD4C9}"/>
                </a:ext>
              </a:extLst>
            </p:cNvPr>
            <p:cNvSpPr txBox="1">
              <a:spLocks noChangeArrowheads="1"/>
            </p:cNvSpPr>
            <p:nvPr/>
          </p:nvSpPr>
          <p:spPr bwMode="auto">
            <a:xfrm>
              <a:off x="432" y="1728"/>
              <a:ext cx="2496"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i="1" dirty="0">
                  <a:latin typeface="Tahoma" panose="020B0604030504040204" pitchFamily="34" charset="0"/>
                </a:rPr>
                <a:t>The next day:</a:t>
              </a:r>
              <a:br>
                <a:rPr lang="en-US" altLang="en-US" sz="2400" b="1" i="1" dirty="0">
                  <a:latin typeface="Tahoma" panose="020B0604030504040204" pitchFamily="34" charset="0"/>
                </a:rPr>
              </a:br>
              <a:r>
                <a:rPr lang="en-US" altLang="en-US" sz="2400" b="1" i="1" dirty="0">
                  <a:latin typeface="Tahoma" panose="020B0604030504040204" pitchFamily="34" charset="0"/>
                </a:rPr>
                <a:t>Time, Newsweek, NYT, Washington Post, and NPR descend on AIP!</a:t>
              </a:r>
            </a:p>
          </p:txBody>
        </p:sp>
      </p:grpSp>
      <p:sp>
        <p:nvSpPr>
          <p:cNvPr id="12" name="Rectangle 2">
            <a:extLst>
              <a:ext uri="{FF2B5EF4-FFF2-40B4-BE49-F238E27FC236}">
                <a16:creationId xmlns="" xmlns:a16="http://schemas.microsoft.com/office/drawing/2014/main" id="{34D31FBE-40D2-47FA-B213-D8A9B7B1AB6D}"/>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are “less 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500"/>
                                        <p:tgtEl>
                                          <p:spTgt spid="110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fade">
                                      <p:cBhvr>
                                        <p:cTn id="12" dur="500"/>
                                        <p:tgtEl>
                                          <p:spTgt spid="1105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fade">
                                      <p:cBhvr>
                                        <p:cTn id="17" dur="500"/>
                                        <p:tgtEl>
                                          <p:spTgt spid="1105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Effect transition="in" filter="fade">
                                      <p:cBhvr>
                                        <p:cTn id="22" dur="500"/>
                                        <p:tgtEl>
                                          <p:spTgt spid="1105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0595">
                                            <p:txEl>
                                              <p:pRg st="4" end="4"/>
                                            </p:txEl>
                                          </p:spTgt>
                                        </p:tgtEl>
                                        <p:attrNameLst>
                                          <p:attrName>style.visibility</p:attrName>
                                        </p:attrNameLst>
                                      </p:cBhvr>
                                      <p:to>
                                        <p:strVal val="visible"/>
                                      </p:to>
                                    </p:set>
                                    <p:animEffect transition="in" filter="fade">
                                      <p:cBhvr>
                                        <p:cTn id="27" dur="500"/>
                                        <p:tgtEl>
                                          <p:spTgt spid="1105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11060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10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ext Box 4">
            <a:extLst>
              <a:ext uri="{FF2B5EF4-FFF2-40B4-BE49-F238E27FC236}">
                <a16:creationId xmlns="" xmlns:a16="http://schemas.microsoft.com/office/drawing/2014/main" id="{CEACAEF4-1DBA-4C5F-BA93-16F898DE3A54}"/>
              </a:ext>
            </a:extLst>
          </p:cNvPr>
          <p:cNvSpPr txBox="1">
            <a:spLocks noChangeArrowheads="1"/>
          </p:cNvSpPr>
          <p:nvPr/>
        </p:nvSpPr>
        <p:spPr bwMode="auto">
          <a:xfrm>
            <a:off x="3505200" y="3017043"/>
            <a:ext cx="2133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800" dirty="0">
                <a:latin typeface="Tahoma" panose="020B0604030504040204" pitchFamily="34" charset="0"/>
              </a:rPr>
              <a:t>no</a:t>
            </a:r>
          </a:p>
        </p:txBody>
      </p:sp>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are “less 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fade">
                                      <p:cBhvr>
                                        <p:cTn id="7" dur="5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are “less able”</a:t>
            </a:r>
          </a:p>
        </p:txBody>
      </p:sp>
      <p:pic>
        <p:nvPicPr>
          <p:cNvPr id="48130" name="Picture 2" descr="Image result for sat scores male female">
            <a:extLst>
              <a:ext uri="{FF2B5EF4-FFF2-40B4-BE49-F238E27FC236}">
                <a16:creationId xmlns="" xmlns:a16="http://schemas.microsoft.com/office/drawing/2014/main" id="{F0706800-1B0F-4BB9-B56B-671176C68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078" y="2708117"/>
            <a:ext cx="4176712" cy="32684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0D7B0C32-8475-4DE9-ABB1-5C767F063F15}"/>
              </a:ext>
            </a:extLst>
          </p:cNvPr>
          <p:cNvSpPr txBox="1"/>
          <p:nvPr/>
        </p:nvSpPr>
        <p:spPr>
          <a:xfrm>
            <a:off x="1066800" y="3581400"/>
            <a:ext cx="2743200" cy="1323439"/>
          </a:xfrm>
          <a:prstGeom prst="rect">
            <a:avLst/>
          </a:prstGeom>
          <a:noFill/>
        </p:spPr>
        <p:txBody>
          <a:bodyPr wrap="square" rtlCol="0">
            <a:spAutoFit/>
          </a:bodyPr>
          <a:lstStyle/>
          <a:p>
            <a:r>
              <a:rPr lang="en-US" sz="2000" b="1" dirty="0">
                <a:solidFill>
                  <a:srgbClr val="C00000"/>
                </a:solidFill>
              </a:rPr>
              <a:t>Men earn higher scores than women on SAT  and GRE quantitative tests.</a:t>
            </a:r>
          </a:p>
        </p:txBody>
      </p:sp>
      <p:sp>
        <p:nvSpPr>
          <p:cNvPr id="6" name="TextBox 5">
            <a:extLst>
              <a:ext uri="{FF2B5EF4-FFF2-40B4-BE49-F238E27FC236}">
                <a16:creationId xmlns="" xmlns:a16="http://schemas.microsoft.com/office/drawing/2014/main" id="{FECEE6B8-7A53-4651-A6EB-E5F6CAC8E59D}"/>
              </a:ext>
            </a:extLst>
          </p:cNvPr>
          <p:cNvSpPr txBox="1"/>
          <p:nvPr/>
        </p:nvSpPr>
        <p:spPr>
          <a:xfrm>
            <a:off x="2645983" y="1981200"/>
            <a:ext cx="3852034" cy="461665"/>
          </a:xfrm>
          <a:prstGeom prst="rect">
            <a:avLst/>
          </a:prstGeom>
          <a:noFill/>
        </p:spPr>
        <p:txBody>
          <a:bodyPr wrap="square" rtlCol="0">
            <a:spAutoFit/>
          </a:bodyPr>
          <a:lstStyle/>
          <a:p>
            <a:r>
              <a:rPr lang="en-US" sz="2400" b="1" i="1" dirty="0">
                <a:solidFill>
                  <a:srgbClr val="C00000"/>
                </a:solidFill>
              </a:rPr>
              <a:t>The “achievement” gap</a:t>
            </a:r>
          </a:p>
        </p:txBody>
      </p:sp>
    </p:spTree>
    <p:extLst>
      <p:ext uri="{BB962C8B-B14F-4D97-AF65-F5344CB8AC3E}">
        <p14:creationId xmlns:p14="http://schemas.microsoft.com/office/powerpoint/2010/main" val="283076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are “less able”</a:t>
            </a:r>
          </a:p>
        </p:txBody>
      </p:sp>
      <p:sp>
        <p:nvSpPr>
          <p:cNvPr id="2" name="TextBox 1">
            <a:extLst>
              <a:ext uri="{FF2B5EF4-FFF2-40B4-BE49-F238E27FC236}">
                <a16:creationId xmlns="" xmlns:a16="http://schemas.microsoft.com/office/drawing/2014/main" id="{2246EBD8-6E10-40FD-A03C-DB00CFA9FB69}"/>
              </a:ext>
            </a:extLst>
          </p:cNvPr>
          <p:cNvSpPr txBox="1"/>
          <p:nvPr/>
        </p:nvSpPr>
        <p:spPr>
          <a:xfrm>
            <a:off x="762000" y="2627968"/>
            <a:ext cx="7772400" cy="2554545"/>
          </a:xfrm>
          <a:prstGeom prst="rect">
            <a:avLst/>
          </a:prstGeom>
          <a:noFill/>
        </p:spPr>
        <p:txBody>
          <a:bodyPr wrap="square" rtlCol="0">
            <a:spAutoFit/>
          </a:bodyPr>
          <a:lstStyle/>
          <a:p>
            <a:r>
              <a:rPr lang="en-US" sz="2000" b="1" dirty="0">
                <a:solidFill>
                  <a:srgbClr val="C00000"/>
                </a:solidFill>
              </a:rPr>
              <a:t>“An April 1995 study at UC </a:t>
            </a:r>
            <a:r>
              <a:rPr lang="en-US" sz="2000" b="1" dirty="0" err="1">
                <a:solidFill>
                  <a:srgbClr val="C00000"/>
                </a:solidFill>
              </a:rPr>
              <a:t>Berekeley</a:t>
            </a:r>
            <a:r>
              <a:rPr lang="en-US" sz="2000" b="1" dirty="0">
                <a:solidFill>
                  <a:srgbClr val="C00000"/>
                </a:solidFill>
              </a:rPr>
              <a:t> found that women with identical academic indexes” </a:t>
            </a:r>
            <a:r>
              <a:rPr lang="en-US" sz="2000" dirty="0"/>
              <a:t>(test scores) </a:t>
            </a:r>
            <a:r>
              <a:rPr lang="en-US" sz="2000" b="1" dirty="0">
                <a:solidFill>
                  <a:srgbClr val="C00000"/>
                </a:solidFill>
              </a:rPr>
              <a:t>“to men obtained higher grade point averages in every major on campus, including math and physical sciences.” </a:t>
            </a:r>
          </a:p>
          <a:p>
            <a:endParaRPr lang="en-US" sz="2000" b="1" dirty="0">
              <a:solidFill>
                <a:srgbClr val="C00000"/>
              </a:solidFill>
            </a:endParaRPr>
          </a:p>
          <a:p>
            <a:r>
              <a:rPr lang="en-US" sz="2000" b="1" dirty="0">
                <a:solidFill>
                  <a:srgbClr val="C00000"/>
                </a:solidFill>
              </a:rPr>
              <a:t>“The report concluded that women should have about 140 points added to their index to compensate for the SAT's underprediction…”</a:t>
            </a:r>
          </a:p>
        </p:txBody>
      </p:sp>
      <p:sp>
        <p:nvSpPr>
          <p:cNvPr id="3" name="TextBox 2">
            <a:extLst>
              <a:ext uri="{FF2B5EF4-FFF2-40B4-BE49-F238E27FC236}">
                <a16:creationId xmlns="" xmlns:a16="http://schemas.microsoft.com/office/drawing/2014/main" id="{05B94373-59CC-4CF8-AA8E-24843DC1E049}"/>
              </a:ext>
            </a:extLst>
          </p:cNvPr>
          <p:cNvSpPr txBox="1"/>
          <p:nvPr/>
        </p:nvSpPr>
        <p:spPr>
          <a:xfrm>
            <a:off x="4343400" y="5257800"/>
            <a:ext cx="3810000" cy="369332"/>
          </a:xfrm>
          <a:prstGeom prst="rect">
            <a:avLst/>
          </a:prstGeom>
          <a:noFill/>
        </p:spPr>
        <p:txBody>
          <a:bodyPr wrap="square" rtlCol="0">
            <a:spAutoFit/>
          </a:bodyPr>
          <a:lstStyle/>
          <a:p>
            <a:r>
              <a:rPr lang="en-US" dirty="0"/>
              <a:t>American Physical Society, 1996</a:t>
            </a:r>
          </a:p>
        </p:txBody>
      </p:sp>
      <p:sp>
        <p:nvSpPr>
          <p:cNvPr id="6" name="TextBox 5">
            <a:extLst>
              <a:ext uri="{FF2B5EF4-FFF2-40B4-BE49-F238E27FC236}">
                <a16:creationId xmlns="" xmlns:a16="http://schemas.microsoft.com/office/drawing/2014/main" id="{FEA2063E-AA65-4233-93CB-2EEF10679CC8}"/>
              </a:ext>
            </a:extLst>
          </p:cNvPr>
          <p:cNvSpPr txBox="1"/>
          <p:nvPr/>
        </p:nvSpPr>
        <p:spPr>
          <a:xfrm>
            <a:off x="2645983" y="1981200"/>
            <a:ext cx="3852034" cy="461665"/>
          </a:xfrm>
          <a:prstGeom prst="rect">
            <a:avLst/>
          </a:prstGeom>
          <a:noFill/>
        </p:spPr>
        <p:txBody>
          <a:bodyPr wrap="square" rtlCol="0">
            <a:spAutoFit/>
          </a:bodyPr>
          <a:lstStyle/>
          <a:p>
            <a:r>
              <a:rPr lang="en-US" sz="2400" b="1" i="1" dirty="0">
                <a:solidFill>
                  <a:srgbClr val="C00000"/>
                </a:solidFill>
              </a:rPr>
              <a:t>The “achievement” gap?</a:t>
            </a:r>
          </a:p>
        </p:txBody>
      </p:sp>
    </p:spTree>
    <p:extLst>
      <p:ext uri="{BB962C8B-B14F-4D97-AF65-F5344CB8AC3E}">
        <p14:creationId xmlns:p14="http://schemas.microsoft.com/office/powerpoint/2010/main" val="62274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are “less able”</a:t>
            </a:r>
          </a:p>
        </p:txBody>
      </p:sp>
      <p:pic>
        <p:nvPicPr>
          <p:cNvPr id="48130" name="Picture 2" descr="Image result for sat scores male female">
            <a:extLst>
              <a:ext uri="{FF2B5EF4-FFF2-40B4-BE49-F238E27FC236}">
                <a16:creationId xmlns="" xmlns:a16="http://schemas.microsoft.com/office/drawing/2014/main" id="{F0706800-1B0F-4BB9-B56B-671176C68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078" y="2708117"/>
            <a:ext cx="4176712" cy="32684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0D7B0C32-8475-4DE9-ABB1-5C767F063F15}"/>
              </a:ext>
            </a:extLst>
          </p:cNvPr>
          <p:cNvSpPr txBox="1"/>
          <p:nvPr/>
        </p:nvSpPr>
        <p:spPr>
          <a:xfrm>
            <a:off x="798340" y="3395870"/>
            <a:ext cx="2743200" cy="1323439"/>
          </a:xfrm>
          <a:prstGeom prst="rect">
            <a:avLst/>
          </a:prstGeom>
          <a:noFill/>
        </p:spPr>
        <p:txBody>
          <a:bodyPr wrap="square" rtlCol="0">
            <a:spAutoFit/>
          </a:bodyPr>
          <a:lstStyle/>
          <a:p>
            <a:r>
              <a:rPr lang="en-US" sz="2000" b="1" dirty="0">
                <a:solidFill>
                  <a:srgbClr val="C00000"/>
                </a:solidFill>
              </a:rPr>
              <a:t>Men earn higher scores than women on SAT  and GRE quantitative tests.</a:t>
            </a:r>
          </a:p>
        </p:txBody>
      </p:sp>
      <p:sp>
        <p:nvSpPr>
          <p:cNvPr id="6" name="TextBox 5">
            <a:extLst>
              <a:ext uri="{FF2B5EF4-FFF2-40B4-BE49-F238E27FC236}">
                <a16:creationId xmlns="" xmlns:a16="http://schemas.microsoft.com/office/drawing/2014/main" id="{FECEE6B8-7A53-4651-A6EB-E5F6CAC8E59D}"/>
              </a:ext>
            </a:extLst>
          </p:cNvPr>
          <p:cNvSpPr txBox="1"/>
          <p:nvPr/>
        </p:nvSpPr>
        <p:spPr>
          <a:xfrm>
            <a:off x="2645983" y="1981200"/>
            <a:ext cx="3852034" cy="461665"/>
          </a:xfrm>
          <a:prstGeom prst="rect">
            <a:avLst/>
          </a:prstGeom>
          <a:noFill/>
        </p:spPr>
        <p:txBody>
          <a:bodyPr wrap="square" rtlCol="0">
            <a:spAutoFit/>
          </a:bodyPr>
          <a:lstStyle/>
          <a:p>
            <a:r>
              <a:rPr lang="en-US" sz="2400" b="1" i="1" dirty="0">
                <a:solidFill>
                  <a:srgbClr val="C00000"/>
                </a:solidFill>
              </a:rPr>
              <a:t>The “achievement” gap?</a:t>
            </a:r>
          </a:p>
        </p:txBody>
      </p:sp>
      <p:sp>
        <p:nvSpPr>
          <p:cNvPr id="3" name="TextBox 2">
            <a:extLst>
              <a:ext uri="{FF2B5EF4-FFF2-40B4-BE49-F238E27FC236}">
                <a16:creationId xmlns="" xmlns:a16="http://schemas.microsoft.com/office/drawing/2014/main" id="{1E181962-B073-4C6C-83C9-57A2BEB47C26}"/>
              </a:ext>
            </a:extLst>
          </p:cNvPr>
          <p:cNvSpPr txBox="1"/>
          <p:nvPr/>
        </p:nvSpPr>
        <p:spPr>
          <a:xfrm>
            <a:off x="765210" y="4876800"/>
            <a:ext cx="3108774" cy="984885"/>
          </a:xfrm>
          <a:prstGeom prst="rect">
            <a:avLst/>
          </a:prstGeom>
          <a:noFill/>
        </p:spPr>
        <p:txBody>
          <a:bodyPr wrap="square" rtlCol="0">
            <a:spAutoFit/>
          </a:bodyPr>
          <a:lstStyle/>
          <a:p>
            <a:r>
              <a:rPr lang="en-US" sz="2000" b="1" dirty="0">
                <a:solidFill>
                  <a:srgbClr val="C00000"/>
                </a:solidFill>
              </a:rPr>
              <a:t>The difference is </a:t>
            </a:r>
            <a:r>
              <a:rPr lang="en-US" sz="2000" b="1" i="1" dirty="0">
                <a:solidFill>
                  <a:srgbClr val="C00000"/>
                </a:solidFill>
              </a:rPr>
              <a:t>much</a:t>
            </a:r>
            <a:r>
              <a:rPr lang="en-US" sz="2000" b="1" dirty="0">
                <a:solidFill>
                  <a:srgbClr val="C00000"/>
                </a:solidFill>
              </a:rPr>
              <a:t> less than 140 points</a:t>
            </a:r>
          </a:p>
          <a:p>
            <a:endParaRPr lang="en-US" dirty="0"/>
          </a:p>
        </p:txBody>
      </p:sp>
    </p:spTree>
    <p:extLst>
      <p:ext uri="{BB962C8B-B14F-4D97-AF65-F5344CB8AC3E}">
        <p14:creationId xmlns:p14="http://schemas.microsoft.com/office/powerpoint/2010/main" val="161239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are “less able”</a:t>
            </a:r>
          </a:p>
        </p:txBody>
      </p:sp>
      <p:sp>
        <p:nvSpPr>
          <p:cNvPr id="6" name="TextBox 5">
            <a:extLst>
              <a:ext uri="{FF2B5EF4-FFF2-40B4-BE49-F238E27FC236}">
                <a16:creationId xmlns="" xmlns:a16="http://schemas.microsoft.com/office/drawing/2014/main" id="{FECEE6B8-7A53-4651-A6EB-E5F6CAC8E59D}"/>
              </a:ext>
            </a:extLst>
          </p:cNvPr>
          <p:cNvSpPr txBox="1"/>
          <p:nvPr/>
        </p:nvSpPr>
        <p:spPr>
          <a:xfrm>
            <a:off x="1333500" y="2895600"/>
            <a:ext cx="6477000" cy="1200329"/>
          </a:xfrm>
          <a:prstGeom prst="rect">
            <a:avLst/>
          </a:prstGeom>
          <a:noFill/>
        </p:spPr>
        <p:txBody>
          <a:bodyPr wrap="square" rtlCol="0">
            <a:spAutoFit/>
          </a:bodyPr>
          <a:lstStyle/>
          <a:p>
            <a:r>
              <a:rPr lang="en-US" sz="2400" b="1" dirty="0">
                <a:solidFill>
                  <a:srgbClr val="C00000"/>
                </a:solidFill>
              </a:rPr>
              <a:t>“A joint study by the ETS and the College Board concluded that multiple choice formats favor men over women…”</a:t>
            </a:r>
          </a:p>
        </p:txBody>
      </p:sp>
      <p:sp>
        <p:nvSpPr>
          <p:cNvPr id="7" name="TextBox 6">
            <a:extLst>
              <a:ext uri="{FF2B5EF4-FFF2-40B4-BE49-F238E27FC236}">
                <a16:creationId xmlns="" xmlns:a16="http://schemas.microsoft.com/office/drawing/2014/main" id="{476215FA-4554-43CB-B085-C4775D3346AD}"/>
              </a:ext>
            </a:extLst>
          </p:cNvPr>
          <p:cNvSpPr txBox="1"/>
          <p:nvPr/>
        </p:nvSpPr>
        <p:spPr>
          <a:xfrm>
            <a:off x="4572000" y="4221540"/>
            <a:ext cx="3810000" cy="369332"/>
          </a:xfrm>
          <a:prstGeom prst="rect">
            <a:avLst/>
          </a:prstGeom>
          <a:noFill/>
        </p:spPr>
        <p:txBody>
          <a:bodyPr wrap="square" rtlCol="0">
            <a:spAutoFit/>
          </a:bodyPr>
          <a:lstStyle/>
          <a:p>
            <a:r>
              <a:rPr lang="en-US" dirty="0"/>
              <a:t>American Physical Society, 1996</a:t>
            </a:r>
          </a:p>
        </p:txBody>
      </p:sp>
    </p:spTree>
    <p:extLst>
      <p:ext uri="{BB962C8B-B14F-4D97-AF65-F5344CB8AC3E}">
        <p14:creationId xmlns:p14="http://schemas.microsoft.com/office/powerpoint/2010/main" val="406706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are “less able”</a:t>
            </a:r>
          </a:p>
        </p:txBody>
      </p:sp>
      <p:sp>
        <p:nvSpPr>
          <p:cNvPr id="2" name="TextBox 1">
            <a:extLst>
              <a:ext uri="{FF2B5EF4-FFF2-40B4-BE49-F238E27FC236}">
                <a16:creationId xmlns="" xmlns:a16="http://schemas.microsoft.com/office/drawing/2014/main" id="{0D7B0C32-8475-4DE9-ABB1-5C767F063F15}"/>
              </a:ext>
            </a:extLst>
          </p:cNvPr>
          <p:cNvSpPr txBox="1"/>
          <p:nvPr/>
        </p:nvSpPr>
        <p:spPr>
          <a:xfrm>
            <a:off x="1066800" y="2590800"/>
            <a:ext cx="7086600" cy="1938992"/>
          </a:xfrm>
          <a:prstGeom prst="rect">
            <a:avLst/>
          </a:prstGeom>
          <a:noFill/>
        </p:spPr>
        <p:txBody>
          <a:bodyPr wrap="square" rtlCol="0">
            <a:spAutoFit/>
          </a:bodyPr>
          <a:lstStyle/>
          <a:p>
            <a:r>
              <a:rPr lang="en-US" sz="2400" b="1" dirty="0">
                <a:solidFill>
                  <a:srgbClr val="C00000"/>
                </a:solidFill>
              </a:rPr>
              <a:t>“Consistent under prediction of women's performance in college mathematics courses provides evidence that the SAT-M, used alone, is </a:t>
            </a:r>
            <a:r>
              <a:rPr lang="en-US" sz="2400" b="1" dirty="0" err="1">
                <a:solidFill>
                  <a:srgbClr val="C00000"/>
                </a:solidFill>
              </a:rPr>
              <a:t>mismeasuring</a:t>
            </a:r>
            <a:r>
              <a:rPr lang="en-US" sz="2400" b="1" dirty="0">
                <a:solidFill>
                  <a:srgbClr val="C00000"/>
                </a:solidFill>
              </a:rPr>
              <a:t> the profile of proficiencies that contribute to success in college."</a:t>
            </a:r>
          </a:p>
        </p:txBody>
      </p:sp>
      <p:sp>
        <p:nvSpPr>
          <p:cNvPr id="8" name="TextBox 7">
            <a:extLst>
              <a:ext uri="{FF2B5EF4-FFF2-40B4-BE49-F238E27FC236}">
                <a16:creationId xmlns="" xmlns:a16="http://schemas.microsoft.com/office/drawing/2014/main" id="{B995EA64-FD81-4F22-BD22-B49D22AB09EB}"/>
              </a:ext>
            </a:extLst>
          </p:cNvPr>
          <p:cNvSpPr txBox="1"/>
          <p:nvPr/>
        </p:nvSpPr>
        <p:spPr>
          <a:xfrm>
            <a:off x="4114800" y="4648200"/>
            <a:ext cx="4419600" cy="1200329"/>
          </a:xfrm>
          <a:prstGeom prst="rect">
            <a:avLst/>
          </a:prstGeom>
          <a:noFill/>
        </p:spPr>
        <p:txBody>
          <a:bodyPr wrap="square" rtlCol="0">
            <a:spAutoFit/>
          </a:bodyPr>
          <a:lstStyle/>
          <a:p>
            <a:r>
              <a:rPr lang="en-US" dirty="0"/>
              <a:t>Howard </a:t>
            </a:r>
            <a:r>
              <a:rPr lang="en-US" dirty="0" err="1"/>
              <a:t>Wainer</a:t>
            </a:r>
            <a:r>
              <a:rPr lang="en-US" dirty="0"/>
              <a:t> and Linda Steinberg of</a:t>
            </a:r>
          </a:p>
          <a:p>
            <a:r>
              <a:rPr lang="en-US" b="1" dirty="0"/>
              <a:t>Educational Testing Service </a:t>
            </a:r>
            <a:r>
              <a:rPr lang="en-US" dirty="0"/>
              <a:t>quoted in  </a:t>
            </a:r>
          </a:p>
          <a:p>
            <a:r>
              <a:rPr lang="en-US" i="1" dirty="0"/>
              <a:t>Gender Bias in College Admissions Tests    </a:t>
            </a:r>
            <a:r>
              <a:rPr lang="en-US" dirty="0"/>
              <a:t>2007 </a:t>
            </a:r>
          </a:p>
        </p:txBody>
      </p:sp>
    </p:spTree>
    <p:extLst>
      <p:ext uri="{BB962C8B-B14F-4D97-AF65-F5344CB8AC3E}">
        <p14:creationId xmlns:p14="http://schemas.microsoft.com/office/powerpoint/2010/main" val="226101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choose other things</a:t>
            </a:r>
          </a:p>
        </p:txBody>
      </p:sp>
      <p:pic>
        <p:nvPicPr>
          <p:cNvPr id="3" name="Picture 2">
            <a:extLst>
              <a:ext uri="{FF2B5EF4-FFF2-40B4-BE49-F238E27FC236}">
                <a16:creationId xmlns="" xmlns:a16="http://schemas.microsoft.com/office/drawing/2014/main" id="{91078D56-0E87-46D3-BCBA-2DBA715E4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0"/>
            <a:ext cx="4835679" cy="4774403"/>
          </a:xfrm>
          <a:prstGeom prst="rect">
            <a:avLst/>
          </a:prstGeom>
        </p:spPr>
      </p:pic>
      <p:sp>
        <p:nvSpPr>
          <p:cNvPr id="4" name="TextBox 3">
            <a:extLst>
              <a:ext uri="{FF2B5EF4-FFF2-40B4-BE49-F238E27FC236}">
                <a16:creationId xmlns="" xmlns:a16="http://schemas.microsoft.com/office/drawing/2014/main" id="{40289E22-18C8-4F3A-8947-1C99ADED1D43}"/>
              </a:ext>
            </a:extLst>
          </p:cNvPr>
          <p:cNvSpPr txBox="1"/>
          <p:nvPr/>
        </p:nvSpPr>
        <p:spPr>
          <a:xfrm>
            <a:off x="5334000" y="1859339"/>
            <a:ext cx="3581400" cy="3139321"/>
          </a:xfrm>
          <a:prstGeom prst="rect">
            <a:avLst/>
          </a:prstGeom>
          <a:noFill/>
        </p:spPr>
        <p:txBody>
          <a:bodyPr wrap="square" rtlCol="0">
            <a:spAutoFit/>
          </a:bodyPr>
          <a:lstStyle/>
          <a:p>
            <a:r>
              <a:rPr lang="en-US" dirty="0"/>
              <a:t>“We also should not be ashamed if our interests differ from men’s. If we find certain careers more intrinsically rewarding than men do, that does not mean we have been brainwashed by society or herded into menial fields of labor. Instead, we should demand that greater intrinsic and monetary compensation be awarded to the work we like and want to do.”</a:t>
            </a:r>
          </a:p>
        </p:txBody>
      </p:sp>
      <p:sp>
        <p:nvSpPr>
          <p:cNvPr id="5" name="TextBox 4">
            <a:extLst>
              <a:ext uri="{FF2B5EF4-FFF2-40B4-BE49-F238E27FC236}">
                <a16:creationId xmlns="" xmlns:a16="http://schemas.microsoft.com/office/drawing/2014/main" id="{77F756E5-F2D7-49B8-B8CB-191F403CBF17}"/>
              </a:ext>
            </a:extLst>
          </p:cNvPr>
          <p:cNvSpPr txBox="1"/>
          <p:nvPr/>
        </p:nvSpPr>
        <p:spPr>
          <a:xfrm>
            <a:off x="6248400" y="5105400"/>
            <a:ext cx="2667000" cy="646331"/>
          </a:xfrm>
          <a:prstGeom prst="rect">
            <a:avLst/>
          </a:prstGeom>
          <a:noFill/>
        </p:spPr>
        <p:txBody>
          <a:bodyPr wrap="square" rtlCol="0">
            <a:spAutoFit/>
          </a:bodyPr>
          <a:lstStyle/>
          <a:p>
            <a:r>
              <a:rPr lang="en-US" dirty="0"/>
              <a:t>Dr. Denise Cummings</a:t>
            </a:r>
          </a:p>
          <a:p>
            <a:r>
              <a:rPr lang="en-US" dirty="0"/>
              <a:t>Research psychologist</a:t>
            </a:r>
          </a:p>
        </p:txBody>
      </p:sp>
    </p:spTree>
    <p:extLst>
      <p:ext uri="{BB962C8B-B14F-4D97-AF65-F5344CB8AC3E}">
        <p14:creationId xmlns:p14="http://schemas.microsoft.com/office/powerpoint/2010/main" val="201083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EE6E284-578B-4C47-A7F5-69E24C056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799" y="2131790"/>
            <a:ext cx="4648195" cy="3762824"/>
          </a:xfrm>
          <a:prstGeom prst="rect">
            <a:avLst/>
          </a:prstGeom>
        </p:spPr>
      </p:pic>
      <p:sp>
        <p:nvSpPr>
          <p:cNvPr id="6" name="TextBox 5">
            <a:extLst>
              <a:ext uri="{FF2B5EF4-FFF2-40B4-BE49-F238E27FC236}">
                <a16:creationId xmlns="" xmlns:a16="http://schemas.microsoft.com/office/drawing/2014/main" id="{70CA367D-62A9-491D-81FE-74FF1785B09A}"/>
              </a:ext>
            </a:extLst>
          </p:cNvPr>
          <p:cNvSpPr txBox="1"/>
          <p:nvPr/>
        </p:nvSpPr>
        <p:spPr>
          <a:xfrm>
            <a:off x="513522" y="351424"/>
            <a:ext cx="8610600" cy="523220"/>
          </a:xfrm>
          <a:prstGeom prst="rect">
            <a:avLst/>
          </a:prstGeom>
          <a:noFill/>
        </p:spPr>
        <p:txBody>
          <a:bodyPr wrap="square" rtlCol="0">
            <a:spAutoFit/>
          </a:bodyPr>
          <a:lstStyle/>
          <a:p>
            <a:r>
              <a:rPr lang="en-US" sz="2800" b="1" dirty="0">
                <a:solidFill>
                  <a:srgbClr val="002060"/>
                </a:solidFill>
              </a:rPr>
              <a:t>We believe 80% of the universe is Dark Matter.</a:t>
            </a:r>
          </a:p>
        </p:txBody>
      </p:sp>
      <p:sp>
        <p:nvSpPr>
          <p:cNvPr id="7" name="TextBox 6">
            <a:extLst>
              <a:ext uri="{FF2B5EF4-FFF2-40B4-BE49-F238E27FC236}">
                <a16:creationId xmlns="" xmlns:a16="http://schemas.microsoft.com/office/drawing/2014/main" id="{E21BA4FB-955F-4E27-94F2-FD920DD29320}"/>
              </a:ext>
            </a:extLst>
          </p:cNvPr>
          <p:cNvSpPr txBox="1"/>
          <p:nvPr/>
        </p:nvSpPr>
        <p:spPr>
          <a:xfrm>
            <a:off x="513522" y="976638"/>
            <a:ext cx="8610600" cy="523220"/>
          </a:xfrm>
          <a:prstGeom prst="rect">
            <a:avLst/>
          </a:prstGeom>
          <a:noFill/>
        </p:spPr>
        <p:txBody>
          <a:bodyPr wrap="square" rtlCol="0">
            <a:spAutoFit/>
          </a:bodyPr>
          <a:lstStyle/>
          <a:p>
            <a:r>
              <a:rPr lang="en-US" sz="2800" b="1" dirty="0">
                <a:solidFill>
                  <a:srgbClr val="002060"/>
                </a:solidFill>
              </a:rPr>
              <a:t>We know because of the work of Vera Rubin.</a:t>
            </a:r>
          </a:p>
        </p:txBody>
      </p:sp>
      <p:sp>
        <p:nvSpPr>
          <p:cNvPr id="8" name="TextBox 7">
            <a:extLst>
              <a:ext uri="{FF2B5EF4-FFF2-40B4-BE49-F238E27FC236}">
                <a16:creationId xmlns="" xmlns:a16="http://schemas.microsoft.com/office/drawing/2014/main" id="{66D46DB5-BD36-4A3B-9E9F-4B4F059EEC26}"/>
              </a:ext>
            </a:extLst>
          </p:cNvPr>
          <p:cNvSpPr txBox="1"/>
          <p:nvPr/>
        </p:nvSpPr>
        <p:spPr>
          <a:xfrm>
            <a:off x="475828" y="2131790"/>
            <a:ext cx="3447917" cy="1569660"/>
          </a:xfrm>
          <a:prstGeom prst="rect">
            <a:avLst/>
          </a:prstGeom>
          <a:noFill/>
        </p:spPr>
        <p:txBody>
          <a:bodyPr wrap="square" rtlCol="0">
            <a:spAutoFit/>
          </a:bodyPr>
          <a:lstStyle/>
          <a:p>
            <a:pPr algn="ctr"/>
            <a:r>
              <a:rPr lang="en-US" sz="3200" b="1" dirty="0">
                <a:solidFill>
                  <a:srgbClr val="C00000"/>
                </a:solidFill>
              </a:rPr>
              <a:t>She did not receive a </a:t>
            </a:r>
            <a:br>
              <a:rPr lang="en-US" sz="3200" b="1" dirty="0">
                <a:solidFill>
                  <a:srgbClr val="C00000"/>
                </a:solidFill>
              </a:rPr>
            </a:br>
            <a:r>
              <a:rPr lang="en-US" sz="3200" b="1" dirty="0">
                <a:solidFill>
                  <a:srgbClr val="C00000"/>
                </a:solidFill>
              </a:rPr>
              <a:t>Nobel Prize.</a:t>
            </a:r>
          </a:p>
        </p:txBody>
      </p:sp>
      <p:sp>
        <p:nvSpPr>
          <p:cNvPr id="9" name="TextBox 8">
            <a:extLst>
              <a:ext uri="{FF2B5EF4-FFF2-40B4-BE49-F238E27FC236}">
                <a16:creationId xmlns="" xmlns:a16="http://schemas.microsoft.com/office/drawing/2014/main" id="{84296D6B-4749-4324-8444-29845AF8C08C}"/>
              </a:ext>
            </a:extLst>
          </p:cNvPr>
          <p:cNvSpPr txBox="1"/>
          <p:nvPr/>
        </p:nvSpPr>
        <p:spPr>
          <a:xfrm>
            <a:off x="614495" y="3810162"/>
            <a:ext cx="3124199" cy="523220"/>
          </a:xfrm>
          <a:prstGeom prst="rect">
            <a:avLst/>
          </a:prstGeom>
          <a:noFill/>
        </p:spPr>
        <p:txBody>
          <a:bodyPr wrap="square" rtlCol="0">
            <a:spAutoFit/>
          </a:bodyPr>
          <a:lstStyle/>
          <a:p>
            <a:r>
              <a:rPr lang="en-US" sz="2800" b="1" dirty="0"/>
              <a:t>She died in 2016.</a:t>
            </a:r>
          </a:p>
        </p:txBody>
      </p:sp>
      <p:pic>
        <p:nvPicPr>
          <p:cNvPr id="48132" name="Picture 4" descr="Image result for dark matter vera rubin graph">
            <a:extLst>
              <a:ext uri="{FF2B5EF4-FFF2-40B4-BE49-F238E27FC236}">
                <a16:creationId xmlns="" xmlns:a16="http://schemas.microsoft.com/office/drawing/2014/main" id="{D3A3A219-F709-4F07-83A1-65E22A402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616019"/>
            <a:ext cx="2600325" cy="156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53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choose other things</a:t>
            </a:r>
          </a:p>
        </p:txBody>
      </p:sp>
      <p:sp>
        <p:nvSpPr>
          <p:cNvPr id="4" name="Rectangle 2">
            <a:extLst>
              <a:ext uri="{FF2B5EF4-FFF2-40B4-BE49-F238E27FC236}">
                <a16:creationId xmlns="" xmlns:a16="http://schemas.microsoft.com/office/drawing/2014/main" id="{DA3EBC9E-7C9F-4274-A44B-FADE35AD3361}"/>
              </a:ext>
            </a:extLst>
          </p:cNvPr>
          <p:cNvSpPr txBox="1">
            <a:spLocks noChangeArrowheads="1"/>
          </p:cNvSpPr>
          <p:nvPr/>
        </p:nvSpPr>
        <p:spPr bwMode="auto">
          <a:xfrm>
            <a:off x="1371600" y="2859087"/>
            <a:ext cx="6400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pPr algn="ctr" eaLnBrk="1" hangingPunct="1"/>
            <a:r>
              <a:rPr lang="en-US" altLang="en-US" sz="3800" b="1" dirty="0"/>
              <a:t>Why would women choose to study other things?</a:t>
            </a:r>
          </a:p>
        </p:txBody>
      </p:sp>
    </p:spTree>
    <p:extLst>
      <p:ext uri="{BB962C8B-B14F-4D97-AF65-F5344CB8AC3E}">
        <p14:creationId xmlns:p14="http://schemas.microsoft.com/office/powerpoint/2010/main" val="210242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choose other things</a:t>
            </a:r>
          </a:p>
        </p:txBody>
      </p:sp>
      <p:sp>
        <p:nvSpPr>
          <p:cNvPr id="7" name="TextBox 6">
            <a:extLst>
              <a:ext uri="{FF2B5EF4-FFF2-40B4-BE49-F238E27FC236}">
                <a16:creationId xmlns="" xmlns:a16="http://schemas.microsoft.com/office/drawing/2014/main" id="{6FC42F85-1994-47EF-96B7-F3E3F4802298}"/>
              </a:ext>
            </a:extLst>
          </p:cNvPr>
          <p:cNvSpPr txBox="1"/>
          <p:nvPr/>
        </p:nvSpPr>
        <p:spPr>
          <a:xfrm>
            <a:off x="914400" y="2057400"/>
            <a:ext cx="7848600" cy="3416320"/>
          </a:xfrm>
          <a:prstGeom prst="rect">
            <a:avLst/>
          </a:prstGeom>
          <a:noFill/>
        </p:spPr>
        <p:txBody>
          <a:bodyPr wrap="square" rtlCol="0">
            <a:spAutoFit/>
          </a:bodyPr>
          <a:lstStyle/>
          <a:p>
            <a:r>
              <a:rPr lang="en-US" sz="2400" b="1" dirty="0"/>
              <a:t>Student story 1:</a:t>
            </a:r>
          </a:p>
          <a:p>
            <a:pPr marL="342900" indent="-342900">
              <a:buFont typeface="Arial" panose="020B0604020202020204" pitchFamily="34" charset="0"/>
              <a:buChar char="•"/>
            </a:pPr>
            <a:r>
              <a:rPr lang="en-US" sz="2400" dirty="0"/>
              <a:t>A female computer science student is assigned to a class project with a male classmate.</a:t>
            </a:r>
          </a:p>
          <a:p>
            <a:pPr marL="342900" indent="-342900">
              <a:buFont typeface="Arial" panose="020B0604020202020204" pitchFamily="34" charset="0"/>
              <a:buChar char="•"/>
            </a:pPr>
            <a:r>
              <a:rPr lang="en-US" sz="2400" dirty="0"/>
              <a:t>She has started the project and written subroutines in advance.</a:t>
            </a:r>
          </a:p>
          <a:p>
            <a:pPr marL="342900" indent="-342900">
              <a:buFont typeface="Arial" panose="020B0604020202020204" pitchFamily="34" charset="0"/>
              <a:buChar char="•"/>
            </a:pPr>
            <a:r>
              <a:rPr lang="en-US" sz="2400" dirty="0"/>
              <a:t>The male student won’t let her touch the keyboard or contribute.</a:t>
            </a:r>
          </a:p>
          <a:p>
            <a:pPr marL="342900" indent="-342900">
              <a:buFont typeface="Arial" panose="020B0604020202020204" pitchFamily="34" charset="0"/>
              <a:buChar char="•"/>
            </a:pPr>
            <a:r>
              <a:rPr lang="en-US" sz="2400" dirty="0"/>
              <a:t>She objects, saying she should be allowed to help.</a:t>
            </a:r>
          </a:p>
          <a:p>
            <a:pPr marL="342900" indent="-342900">
              <a:buFont typeface="Arial" panose="020B0604020202020204" pitchFamily="34" charset="0"/>
              <a:buChar char="•"/>
            </a:pPr>
            <a:r>
              <a:rPr lang="en-US" sz="2400" dirty="0"/>
              <a:t>He asks her if she can get him something to eat.</a:t>
            </a:r>
          </a:p>
        </p:txBody>
      </p:sp>
    </p:spTree>
    <p:extLst>
      <p:ext uri="{BB962C8B-B14F-4D97-AF65-F5344CB8AC3E}">
        <p14:creationId xmlns:p14="http://schemas.microsoft.com/office/powerpoint/2010/main" val="209586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choose other things</a:t>
            </a:r>
          </a:p>
        </p:txBody>
      </p:sp>
      <p:sp>
        <p:nvSpPr>
          <p:cNvPr id="7" name="TextBox 6">
            <a:extLst>
              <a:ext uri="{FF2B5EF4-FFF2-40B4-BE49-F238E27FC236}">
                <a16:creationId xmlns="" xmlns:a16="http://schemas.microsoft.com/office/drawing/2014/main" id="{6FC42F85-1994-47EF-96B7-F3E3F4802298}"/>
              </a:ext>
            </a:extLst>
          </p:cNvPr>
          <p:cNvSpPr txBox="1"/>
          <p:nvPr/>
        </p:nvSpPr>
        <p:spPr>
          <a:xfrm>
            <a:off x="914400" y="2057400"/>
            <a:ext cx="7848600" cy="3416320"/>
          </a:xfrm>
          <a:prstGeom prst="rect">
            <a:avLst/>
          </a:prstGeom>
          <a:noFill/>
        </p:spPr>
        <p:txBody>
          <a:bodyPr wrap="square" rtlCol="0">
            <a:spAutoFit/>
          </a:bodyPr>
          <a:lstStyle/>
          <a:p>
            <a:r>
              <a:rPr lang="en-US" sz="2400" b="1" dirty="0"/>
              <a:t>Student story 2:</a:t>
            </a:r>
          </a:p>
          <a:p>
            <a:pPr marL="342900" indent="-342900">
              <a:buFont typeface="Arial" panose="020B0604020202020204" pitchFamily="34" charset="0"/>
              <a:buChar char="•"/>
            </a:pPr>
            <a:r>
              <a:rPr lang="en-US" sz="2400" dirty="0"/>
              <a:t>A female science student is accepted into a research laboratory.</a:t>
            </a:r>
          </a:p>
          <a:p>
            <a:pPr marL="342900" indent="-342900">
              <a:buFont typeface="Arial" panose="020B0604020202020204" pitchFamily="34" charset="0"/>
              <a:buChar char="•"/>
            </a:pPr>
            <a:r>
              <a:rPr lang="en-US" sz="2400" dirty="0"/>
              <a:t>Male professor assigns her to work with a male post-doctoral researcher.</a:t>
            </a:r>
          </a:p>
          <a:p>
            <a:pPr marL="342900" indent="-342900">
              <a:buFont typeface="Arial" panose="020B0604020202020204" pitchFamily="34" charset="0"/>
              <a:buChar char="•"/>
            </a:pPr>
            <a:r>
              <a:rPr lang="en-US" sz="2400" dirty="0"/>
              <a:t>She detects awkwardness and reluctance on the part of the post-doc.</a:t>
            </a:r>
          </a:p>
          <a:p>
            <a:pPr marL="342900" indent="-342900">
              <a:buFont typeface="Arial" panose="020B0604020202020204" pitchFamily="34" charset="0"/>
              <a:buChar char="•"/>
            </a:pPr>
            <a:r>
              <a:rPr lang="en-US" sz="2400" dirty="0"/>
              <a:t>She asks if there is a problem.</a:t>
            </a:r>
          </a:p>
          <a:p>
            <a:pPr marL="342900" indent="-342900">
              <a:buFont typeface="Arial" panose="020B0604020202020204" pitchFamily="34" charset="0"/>
              <a:buChar char="•"/>
            </a:pPr>
            <a:r>
              <a:rPr lang="en-US" sz="2400" dirty="0"/>
              <a:t>The post-doc says he doesn’t understand women.</a:t>
            </a:r>
          </a:p>
        </p:txBody>
      </p:sp>
    </p:spTree>
    <p:extLst>
      <p:ext uri="{BB962C8B-B14F-4D97-AF65-F5344CB8AC3E}">
        <p14:creationId xmlns:p14="http://schemas.microsoft.com/office/powerpoint/2010/main" val="114335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choose other things</a:t>
            </a:r>
          </a:p>
        </p:txBody>
      </p:sp>
      <p:sp>
        <p:nvSpPr>
          <p:cNvPr id="7" name="TextBox 6">
            <a:extLst>
              <a:ext uri="{FF2B5EF4-FFF2-40B4-BE49-F238E27FC236}">
                <a16:creationId xmlns="" xmlns:a16="http://schemas.microsoft.com/office/drawing/2014/main" id="{6FC42F85-1994-47EF-96B7-F3E3F4802298}"/>
              </a:ext>
            </a:extLst>
          </p:cNvPr>
          <p:cNvSpPr txBox="1"/>
          <p:nvPr/>
        </p:nvSpPr>
        <p:spPr>
          <a:xfrm>
            <a:off x="914400" y="2057400"/>
            <a:ext cx="7848600" cy="3416320"/>
          </a:xfrm>
          <a:prstGeom prst="rect">
            <a:avLst/>
          </a:prstGeom>
          <a:noFill/>
        </p:spPr>
        <p:txBody>
          <a:bodyPr wrap="square" rtlCol="0">
            <a:spAutoFit/>
          </a:bodyPr>
          <a:lstStyle/>
          <a:p>
            <a:r>
              <a:rPr lang="en-US" sz="2400" b="1" dirty="0"/>
              <a:t>Student story 3:</a:t>
            </a:r>
          </a:p>
          <a:p>
            <a:pPr marL="342900" indent="-342900">
              <a:buFont typeface="Arial" panose="020B0604020202020204" pitchFamily="34" charset="0"/>
              <a:buChar char="•"/>
            </a:pPr>
            <a:r>
              <a:rPr lang="en-US" sz="2400" dirty="0"/>
              <a:t>A female student is working in the lab of a prestigious male scientist.</a:t>
            </a:r>
          </a:p>
          <a:p>
            <a:pPr marL="342900" indent="-342900">
              <a:buFont typeface="Arial" panose="020B0604020202020204" pitchFamily="34" charset="0"/>
              <a:buChar char="•"/>
            </a:pPr>
            <a:r>
              <a:rPr lang="en-US" sz="2400" dirty="0"/>
              <a:t>An experiment fails. She reports to the scientist that she needs to restart the experiment.</a:t>
            </a:r>
          </a:p>
          <a:p>
            <a:pPr marL="342900" indent="-342900">
              <a:buFont typeface="Arial" panose="020B0604020202020204" pitchFamily="34" charset="0"/>
              <a:buChar char="•"/>
            </a:pPr>
            <a:r>
              <a:rPr lang="en-US" sz="2400" dirty="0"/>
              <a:t>The male scientist gets angry and shouts...</a:t>
            </a:r>
          </a:p>
          <a:p>
            <a:pPr marL="342900" indent="-342900">
              <a:buFont typeface="Arial" panose="020B0604020202020204" pitchFamily="34" charset="0"/>
              <a:buChar char="•"/>
            </a:pPr>
            <a:r>
              <a:rPr lang="en-US" sz="2400" dirty="0"/>
              <a:t>“You… You… YOU… </a:t>
            </a:r>
            <a:r>
              <a:rPr lang="en-US" sz="2400" b="1" i="1" dirty="0"/>
              <a:t>WOMAN!”</a:t>
            </a:r>
          </a:p>
          <a:p>
            <a:endParaRPr lang="en-US" sz="2400" b="1" i="1" dirty="0"/>
          </a:p>
          <a:p>
            <a:r>
              <a:rPr lang="en-US" sz="2400" dirty="0"/>
              <a:t>             (Editor’s note: Technically he was correct.)</a:t>
            </a:r>
          </a:p>
        </p:txBody>
      </p:sp>
      <p:sp>
        <p:nvSpPr>
          <p:cNvPr id="2" name="Rectangle 1">
            <a:extLst>
              <a:ext uri="{FF2B5EF4-FFF2-40B4-BE49-F238E27FC236}">
                <a16:creationId xmlns="" xmlns:a16="http://schemas.microsoft.com/office/drawing/2014/main" id="{6C6E4389-B928-46F0-AECC-DF84EDB011C0}"/>
              </a:ext>
            </a:extLst>
          </p:cNvPr>
          <p:cNvSpPr/>
          <p:nvPr/>
        </p:nvSpPr>
        <p:spPr>
          <a:xfrm>
            <a:off x="4267200" y="4343400"/>
            <a:ext cx="1600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88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choose other things</a:t>
            </a:r>
          </a:p>
        </p:txBody>
      </p:sp>
      <p:sp>
        <p:nvSpPr>
          <p:cNvPr id="7" name="TextBox 6">
            <a:extLst>
              <a:ext uri="{FF2B5EF4-FFF2-40B4-BE49-F238E27FC236}">
                <a16:creationId xmlns="" xmlns:a16="http://schemas.microsoft.com/office/drawing/2014/main" id="{6FC42F85-1994-47EF-96B7-F3E3F4802298}"/>
              </a:ext>
            </a:extLst>
          </p:cNvPr>
          <p:cNvSpPr txBox="1"/>
          <p:nvPr/>
        </p:nvSpPr>
        <p:spPr>
          <a:xfrm>
            <a:off x="914400" y="2057400"/>
            <a:ext cx="7848600" cy="3416320"/>
          </a:xfrm>
          <a:prstGeom prst="rect">
            <a:avLst/>
          </a:prstGeom>
          <a:noFill/>
        </p:spPr>
        <p:txBody>
          <a:bodyPr wrap="square" rtlCol="0">
            <a:spAutoFit/>
          </a:bodyPr>
          <a:lstStyle/>
          <a:p>
            <a:r>
              <a:rPr lang="en-US" sz="2400" b="1" dirty="0"/>
              <a:t>Student story 4:</a:t>
            </a:r>
          </a:p>
          <a:p>
            <a:pPr marL="342900" indent="-342900">
              <a:buFont typeface="Arial" panose="020B0604020202020204" pitchFamily="34" charset="0"/>
              <a:buChar char="•"/>
            </a:pPr>
            <a:r>
              <a:rPr lang="en-US" sz="2400" dirty="0"/>
              <a:t>A male department head invites a male STEM student to dinner to congratulate him on upcoming graduation.</a:t>
            </a:r>
          </a:p>
          <a:p>
            <a:pPr marL="342900" indent="-342900">
              <a:buFont typeface="Arial" panose="020B0604020202020204" pitchFamily="34" charset="0"/>
              <a:buChar char="•"/>
            </a:pPr>
            <a:r>
              <a:rPr lang="en-US" sz="2400" dirty="0"/>
              <a:t>The male student is confused and asks what about a female classmate. She’s graduating, too. Shouldn’t she come to dinner?</a:t>
            </a:r>
          </a:p>
          <a:p>
            <a:pPr marL="342900" indent="-342900">
              <a:buFont typeface="Arial" panose="020B0604020202020204" pitchFamily="34" charset="0"/>
              <a:buChar char="•"/>
            </a:pPr>
            <a:r>
              <a:rPr lang="en-US" sz="2400" dirty="0"/>
              <a:t>The male department head agrees and says…</a:t>
            </a:r>
          </a:p>
          <a:p>
            <a:pPr marL="342900" indent="-342900">
              <a:buFont typeface="Arial" panose="020B0604020202020204" pitchFamily="34" charset="0"/>
              <a:buChar char="•"/>
            </a:pPr>
            <a:r>
              <a:rPr lang="en-US" sz="2400" dirty="0"/>
              <a:t>“Great idea…</a:t>
            </a:r>
            <a:endParaRPr lang="en-US" sz="2400" b="1" i="1" dirty="0"/>
          </a:p>
          <a:p>
            <a:r>
              <a:rPr lang="en-US" sz="2400" dirty="0"/>
              <a:t>           I’ll bring my wife so she has someone to talk to.”</a:t>
            </a:r>
          </a:p>
        </p:txBody>
      </p:sp>
    </p:spTree>
    <p:extLst>
      <p:ext uri="{BB962C8B-B14F-4D97-AF65-F5344CB8AC3E}">
        <p14:creationId xmlns:p14="http://schemas.microsoft.com/office/powerpoint/2010/main" val="175886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choose other things</a:t>
            </a:r>
          </a:p>
        </p:txBody>
      </p:sp>
      <p:sp>
        <p:nvSpPr>
          <p:cNvPr id="7" name="TextBox 6">
            <a:extLst>
              <a:ext uri="{FF2B5EF4-FFF2-40B4-BE49-F238E27FC236}">
                <a16:creationId xmlns="" xmlns:a16="http://schemas.microsoft.com/office/drawing/2014/main" id="{6FC42F85-1994-47EF-96B7-F3E3F4802298}"/>
              </a:ext>
            </a:extLst>
          </p:cNvPr>
          <p:cNvSpPr txBox="1"/>
          <p:nvPr/>
        </p:nvSpPr>
        <p:spPr>
          <a:xfrm>
            <a:off x="685800" y="2209800"/>
            <a:ext cx="8229600" cy="2677656"/>
          </a:xfrm>
          <a:prstGeom prst="rect">
            <a:avLst/>
          </a:prstGeom>
          <a:noFill/>
        </p:spPr>
        <p:txBody>
          <a:bodyPr wrap="square" rtlCol="0">
            <a:spAutoFit/>
          </a:bodyPr>
          <a:lstStyle/>
          <a:p>
            <a:r>
              <a:rPr lang="en-US" sz="2400" b="1" dirty="0"/>
              <a:t>Student story 1:  Woman changed her major.</a:t>
            </a:r>
          </a:p>
          <a:p>
            <a:endParaRPr lang="en-US" sz="2400" b="1" dirty="0"/>
          </a:p>
          <a:p>
            <a:r>
              <a:rPr lang="en-US" sz="2400" b="1" dirty="0"/>
              <a:t>Student story 2:  Woman found another lab.</a:t>
            </a:r>
          </a:p>
          <a:p>
            <a:endParaRPr lang="en-US" sz="2400" b="1" dirty="0"/>
          </a:p>
          <a:p>
            <a:r>
              <a:rPr lang="en-US" sz="2400" b="1" dirty="0"/>
              <a:t>Student story 3:  Woman did not complete her degree.</a:t>
            </a:r>
          </a:p>
          <a:p>
            <a:endParaRPr lang="en-US" sz="2400" b="1" dirty="0"/>
          </a:p>
          <a:p>
            <a:r>
              <a:rPr lang="en-US" sz="2400" b="1" dirty="0"/>
              <a:t>Student story 4:  Everybody went to dinner.</a:t>
            </a:r>
          </a:p>
        </p:txBody>
      </p:sp>
      <p:sp>
        <p:nvSpPr>
          <p:cNvPr id="2" name="TextBox 1">
            <a:extLst>
              <a:ext uri="{FF2B5EF4-FFF2-40B4-BE49-F238E27FC236}">
                <a16:creationId xmlns="" xmlns:a16="http://schemas.microsoft.com/office/drawing/2014/main" id="{A24C7861-BDC3-4B2C-9263-9A58248EE451}"/>
              </a:ext>
            </a:extLst>
          </p:cNvPr>
          <p:cNvSpPr txBox="1"/>
          <p:nvPr/>
        </p:nvSpPr>
        <p:spPr>
          <a:xfrm>
            <a:off x="1752600" y="5257800"/>
            <a:ext cx="6324600" cy="677108"/>
          </a:xfrm>
          <a:prstGeom prst="rect">
            <a:avLst/>
          </a:prstGeom>
          <a:noFill/>
        </p:spPr>
        <p:txBody>
          <a:bodyPr wrap="square" rtlCol="0">
            <a:spAutoFit/>
          </a:bodyPr>
          <a:lstStyle/>
          <a:p>
            <a:r>
              <a:rPr lang="en-US" sz="3800" dirty="0">
                <a:solidFill>
                  <a:schemeClr val="tx2"/>
                </a:solidFill>
                <a:latin typeface="+mj-lt"/>
                <a:ea typeface="+mj-ea"/>
                <a:cs typeface="+mj-cs"/>
              </a:rPr>
              <a:t>It is hard to blow the whistle.</a:t>
            </a:r>
            <a:endParaRPr lang="en-US" sz="2800" dirty="0">
              <a:latin typeface="+mj-lt"/>
            </a:endParaRPr>
          </a:p>
        </p:txBody>
      </p:sp>
      <p:sp>
        <p:nvSpPr>
          <p:cNvPr id="3" name="Rectangle 2">
            <a:extLst>
              <a:ext uri="{FF2B5EF4-FFF2-40B4-BE49-F238E27FC236}">
                <a16:creationId xmlns="" xmlns:a16="http://schemas.microsoft.com/office/drawing/2014/main" id="{14C579CA-05D5-4E60-B9C0-E029A373D993}"/>
              </a:ext>
            </a:extLst>
          </p:cNvPr>
          <p:cNvSpPr/>
          <p:nvPr/>
        </p:nvSpPr>
        <p:spPr>
          <a:xfrm>
            <a:off x="3124200" y="2133600"/>
            <a:ext cx="4191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77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choose other things</a:t>
            </a:r>
          </a:p>
        </p:txBody>
      </p:sp>
      <p:pic>
        <p:nvPicPr>
          <p:cNvPr id="4" name="Picture 3">
            <a:extLst>
              <a:ext uri="{FF2B5EF4-FFF2-40B4-BE49-F238E27FC236}">
                <a16:creationId xmlns="" xmlns:a16="http://schemas.microsoft.com/office/drawing/2014/main" id="{A7C494D0-CF9C-43C6-A778-A371EA56B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455" y="1752600"/>
            <a:ext cx="7763090" cy="4297109"/>
          </a:xfrm>
          <a:prstGeom prst="rect">
            <a:avLst/>
          </a:prstGeom>
        </p:spPr>
      </p:pic>
      <p:sp>
        <p:nvSpPr>
          <p:cNvPr id="5" name="TextBox 4">
            <a:extLst>
              <a:ext uri="{FF2B5EF4-FFF2-40B4-BE49-F238E27FC236}">
                <a16:creationId xmlns="" xmlns:a16="http://schemas.microsoft.com/office/drawing/2014/main" id="{7888BA60-07A1-4137-92F6-0A912E6C9DD8}"/>
              </a:ext>
            </a:extLst>
          </p:cNvPr>
          <p:cNvSpPr txBox="1"/>
          <p:nvPr/>
        </p:nvSpPr>
        <p:spPr>
          <a:xfrm>
            <a:off x="1028700" y="2438400"/>
            <a:ext cx="7086600" cy="3416320"/>
          </a:xfrm>
          <a:prstGeom prst="rect">
            <a:avLst/>
          </a:prstGeom>
          <a:solidFill>
            <a:schemeClr val="bg1"/>
          </a:solidFill>
        </p:spPr>
        <p:txBody>
          <a:bodyPr wrap="square" rtlCol="0">
            <a:spAutoFit/>
          </a:bodyPr>
          <a:lstStyle/>
          <a:p>
            <a:r>
              <a:rPr lang="en-US" b="1" i="1" dirty="0"/>
              <a:t>“Another common but somewhat misguided explanation for female underrepresentation in STEM is that while girls and young women may be just as able as young men, they are not as interested in science and engineering. From adolescence, girls report less interest in math and science careers than boys do (Turner et al. 2008), and among children identified as mathematically precocious, girls were less likely than boys to pursue STEM careers as adults (</a:t>
            </a:r>
            <a:r>
              <a:rPr lang="en-US" b="1" i="1" dirty="0" err="1"/>
              <a:t>Lubinski</a:t>
            </a:r>
            <a:r>
              <a:rPr lang="en-US" b="1" i="1" dirty="0"/>
              <a:t> and Benbow 2006). Girls’ lower reported interest in STEM may be partially explained by social attitudes and beliefs about whether it is appropriate for girls to pursue these subjects and careers.”</a:t>
            </a:r>
          </a:p>
          <a:p>
            <a:r>
              <a:rPr lang="en-US" b="1" i="1" dirty="0"/>
              <a:t>				Dr. Catherine Hill,  2010</a:t>
            </a:r>
          </a:p>
        </p:txBody>
      </p:sp>
    </p:spTree>
    <p:extLst>
      <p:ext uri="{BB962C8B-B14F-4D97-AF65-F5344CB8AC3E}">
        <p14:creationId xmlns:p14="http://schemas.microsoft.com/office/powerpoint/2010/main" val="231171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choose other things</a:t>
            </a:r>
          </a:p>
        </p:txBody>
      </p:sp>
      <p:pic>
        <p:nvPicPr>
          <p:cNvPr id="3" name="Picture 2">
            <a:extLst>
              <a:ext uri="{FF2B5EF4-FFF2-40B4-BE49-F238E27FC236}">
                <a16:creationId xmlns="" xmlns:a16="http://schemas.microsoft.com/office/drawing/2014/main" id="{7D305BD0-4214-4D04-93AB-BB8BF8072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752600"/>
            <a:ext cx="7086600" cy="2395470"/>
          </a:xfrm>
          <a:prstGeom prst="rect">
            <a:avLst/>
          </a:prstGeom>
        </p:spPr>
      </p:pic>
      <p:sp>
        <p:nvSpPr>
          <p:cNvPr id="6" name="TextBox 5">
            <a:extLst>
              <a:ext uri="{FF2B5EF4-FFF2-40B4-BE49-F238E27FC236}">
                <a16:creationId xmlns="" xmlns:a16="http://schemas.microsoft.com/office/drawing/2014/main" id="{5EF19343-A5E2-4C12-BB3E-5BE7DE0C6154}"/>
              </a:ext>
            </a:extLst>
          </p:cNvPr>
          <p:cNvSpPr txBox="1"/>
          <p:nvPr/>
        </p:nvSpPr>
        <p:spPr>
          <a:xfrm>
            <a:off x="1295400" y="4419600"/>
            <a:ext cx="6781800" cy="1631216"/>
          </a:xfrm>
          <a:prstGeom prst="rect">
            <a:avLst/>
          </a:prstGeom>
          <a:noFill/>
        </p:spPr>
        <p:txBody>
          <a:bodyPr wrap="square" rtlCol="0">
            <a:spAutoFit/>
          </a:bodyPr>
          <a:lstStyle/>
          <a:p>
            <a:r>
              <a:rPr lang="en-US" sz="2000" dirty="0"/>
              <a:t>“Impostor syndrome—the feeling that, regardless of your accomplishments, you’re still about to be unmasked as a fraud—is an all-too-common affliction among academics…  While both men and women experience impostor syndrome, women are far more susceptible.” </a:t>
            </a:r>
          </a:p>
        </p:txBody>
      </p:sp>
    </p:spTree>
    <p:extLst>
      <p:ext uri="{BB962C8B-B14F-4D97-AF65-F5344CB8AC3E}">
        <p14:creationId xmlns:p14="http://schemas.microsoft.com/office/powerpoint/2010/main" val="337475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choose other things</a:t>
            </a:r>
          </a:p>
        </p:txBody>
      </p:sp>
      <p:pic>
        <p:nvPicPr>
          <p:cNvPr id="3" name="Picture 2">
            <a:extLst>
              <a:ext uri="{FF2B5EF4-FFF2-40B4-BE49-F238E27FC236}">
                <a16:creationId xmlns="" xmlns:a16="http://schemas.microsoft.com/office/drawing/2014/main" id="{7D305BD0-4214-4D04-93AB-BB8BF8072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752600"/>
            <a:ext cx="7086600" cy="2395470"/>
          </a:xfrm>
          <a:prstGeom prst="rect">
            <a:avLst/>
          </a:prstGeom>
        </p:spPr>
      </p:pic>
      <p:sp>
        <p:nvSpPr>
          <p:cNvPr id="6" name="TextBox 5">
            <a:extLst>
              <a:ext uri="{FF2B5EF4-FFF2-40B4-BE49-F238E27FC236}">
                <a16:creationId xmlns="" xmlns:a16="http://schemas.microsoft.com/office/drawing/2014/main" id="{5EF19343-A5E2-4C12-BB3E-5BE7DE0C6154}"/>
              </a:ext>
            </a:extLst>
          </p:cNvPr>
          <p:cNvSpPr txBox="1"/>
          <p:nvPr/>
        </p:nvSpPr>
        <p:spPr>
          <a:xfrm>
            <a:off x="1295400" y="4419600"/>
            <a:ext cx="6781800" cy="1631216"/>
          </a:xfrm>
          <a:prstGeom prst="rect">
            <a:avLst/>
          </a:prstGeom>
          <a:noFill/>
        </p:spPr>
        <p:txBody>
          <a:bodyPr wrap="square" rtlCol="0">
            <a:spAutoFit/>
          </a:bodyPr>
          <a:lstStyle/>
          <a:p>
            <a:r>
              <a:rPr lang="en-US" sz="2000" dirty="0"/>
              <a:t>“The survey’s findings point to “the pressure to look or dress a certain way” and “the hookup culture” as major contributors…  If a female student feels insecure about her looks, that may leave her feeling less confident in other areas, including the classroom.”</a:t>
            </a:r>
          </a:p>
        </p:txBody>
      </p:sp>
    </p:spTree>
    <p:extLst>
      <p:ext uri="{BB962C8B-B14F-4D97-AF65-F5344CB8AC3E}">
        <p14:creationId xmlns:p14="http://schemas.microsoft.com/office/powerpoint/2010/main" val="110345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Maybe women choose other things</a:t>
            </a:r>
          </a:p>
        </p:txBody>
      </p:sp>
      <p:sp>
        <p:nvSpPr>
          <p:cNvPr id="2" name="TextBox 1">
            <a:extLst>
              <a:ext uri="{FF2B5EF4-FFF2-40B4-BE49-F238E27FC236}">
                <a16:creationId xmlns="" xmlns:a16="http://schemas.microsoft.com/office/drawing/2014/main" id="{BDF15E89-DE21-4260-8981-3F263B311B4E}"/>
              </a:ext>
            </a:extLst>
          </p:cNvPr>
          <p:cNvSpPr txBox="1"/>
          <p:nvPr/>
        </p:nvSpPr>
        <p:spPr>
          <a:xfrm>
            <a:off x="609600" y="2438400"/>
            <a:ext cx="8077200" cy="3046988"/>
          </a:xfrm>
          <a:prstGeom prst="rect">
            <a:avLst/>
          </a:prstGeom>
          <a:noFill/>
        </p:spPr>
        <p:txBody>
          <a:bodyPr wrap="square" rtlCol="0">
            <a:spAutoFit/>
          </a:bodyPr>
          <a:lstStyle/>
          <a:p>
            <a:r>
              <a:rPr lang="en-US" sz="3200" b="1" dirty="0">
                <a:solidFill>
                  <a:srgbClr val="006C31"/>
                </a:solidFill>
                <a:latin typeface="+mj-lt"/>
              </a:rPr>
              <a:t>“There are few injustices deeper than the denial of an opportunity to strive or even to hope, by a limit imposed from without, but falsely identified as lying within.”</a:t>
            </a:r>
          </a:p>
          <a:p>
            <a:r>
              <a:rPr lang="en-US" sz="3200" b="1" dirty="0">
                <a:solidFill>
                  <a:srgbClr val="006C31"/>
                </a:solidFill>
                <a:latin typeface="+mj-lt"/>
              </a:rPr>
              <a:t>				Stephen Jay Gould, 1981 </a:t>
            </a:r>
          </a:p>
          <a:p>
            <a:r>
              <a:rPr lang="en-US" sz="3200" b="1" dirty="0">
                <a:solidFill>
                  <a:srgbClr val="006C31"/>
                </a:solidFill>
                <a:latin typeface="+mj-lt"/>
              </a:rPr>
              <a:t>			</a:t>
            </a:r>
          </a:p>
        </p:txBody>
      </p:sp>
    </p:spTree>
    <p:extLst>
      <p:ext uri="{BB962C8B-B14F-4D97-AF65-F5344CB8AC3E}">
        <p14:creationId xmlns:p14="http://schemas.microsoft.com/office/powerpoint/2010/main" val="188767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B448794-43B4-42BE-9C7D-639020528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446" y="2827090"/>
            <a:ext cx="4127729" cy="2749068"/>
          </a:xfrm>
          <a:prstGeom prst="rect">
            <a:avLst/>
          </a:prstGeom>
        </p:spPr>
      </p:pic>
      <p:sp>
        <p:nvSpPr>
          <p:cNvPr id="4" name="TextBox 3">
            <a:extLst>
              <a:ext uri="{FF2B5EF4-FFF2-40B4-BE49-F238E27FC236}">
                <a16:creationId xmlns="" xmlns:a16="http://schemas.microsoft.com/office/drawing/2014/main" id="{8C6223FC-B768-46B6-A1E7-DF94708E587E}"/>
              </a:ext>
            </a:extLst>
          </p:cNvPr>
          <p:cNvSpPr txBox="1"/>
          <p:nvPr/>
        </p:nvSpPr>
        <p:spPr>
          <a:xfrm>
            <a:off x="1528142" y="1120818"/>
            <a:ext cx="6457950" cy="1292662"/>
          </a:xfrm>
          <a:prstGeom prst="rect">
            <a:avLst/>
          </a:prstGeom>
          <a:noFill/>
        </p:spPr>
        <p:txBody>
          <a:bodyPr wrap="square" rtlCol="0">
            <a:spAutoFit/>
          </a:bodyPr>
          <a:lstStyle/>
          <a:p>
            <a:r>
              <a:rPr lang="en-US" sz="3000" b="1" dirty="0" err="1">
                <a:solidFill>
                  <a:srgbClr val="002060"/>
                </a:solidFill>
              </a:rPr>
              <a:t>Lene</a:t>
            </a:r>
            <a:r>
              <a:rPr lang="en-US" sz="3000" b="1" dirty="0">
                <a:solidFill>
                  <a:srgbClr val="002060"/>
                </a:solidFill>
              </a:rPr>
              <a:t> </a:t>
            </a:r>
            <a:r>
              <a:rPr lang="en-US" sz="3000" b="1" dirty="0" err="1">
                <a:solidFill>
                  <a:srgbClr val="002060"/>
                </a:solidFill>
              </a:rPr>
              <a:t>Hau</a:t>
            </a:r>
            <a:r>
              <a:rPr lang="en-US" sz="3000" b="1" dirty="0">
                <a:solidFill>
                  <a:srgbClr val="002060"/>
                </a:solidFill>
              </a:rPr>
              <a:t> studies light and matter.</a:t>
            </a:r>
          </a:p>
          <a:p>
            <a:r>
              <a:rPr lang="en-US" sz="2400" b="1" dirty="0"/>
              <a:t>She has converted light to matter, moved it to a new location, and started it up again.</a:t>
            </a:r>
          </a:p>
        </p:txBody>
      </p:sp>
      <p:sp>
        <p:nvSpPr>
          <p:cNvPr id="5" name="TextBox 4">
            <a:extLst>
              <a:ext uri="{FF2B5EF4-FFF2-40B4-BE49-F238E27FC236}">
                <a16:creationId xmlns="" xmlns:a16="http://schemas.microsoft.com/office/drawing/2014/main" id="{97A7BD5B-3B31-4F57-939C-B22B08D1068F}"/>
              </a:ext>
            </a:extLst>
          </p:cNvPr>
          <p:cNvSpPr txBox="1"/>
          <p:nvPr/>
        </p:nvSpPr>
        <p:spPr>
          <a:xfrm>
            <a:off x="6009978" y="4886578"/>
            <a:ext cx="2357338" cy="707886"/>
          </a:xfrm>
          <a:prstGeom prst="rect">
            <a:avLst/>
          </a:prstGeom>
          <a:noFill/>
        </p:spPr>
        <p:txBody>
          <a:bodyPr wrap="square" rtlCol="0">
            <a:spAutoFit/>
          </a:bodyPr>
          <a:lstStyle/>
          <a:p>
            <a:pPr algn="ctr"/>
            <a:r>
              <a:rPr lang="en-US" sz="2000" b="1" dirty="0">
                <a:solidFill>
                  <a:srgbClr val="002060"/>
                </a:solidFill>
              </a:rPr>
              <a:t>Is a Nobel Prize</a:t>
            </a:r>
          </a:p>
          <a:p>
            <a:pPr algn="ctr"/>
            <a:r>
              <a:rPr lang="en-US" sz="2000" b="1" dirty="0">
                <a:solidFill>
                  <a:srgbClr val="002060"/>
                </a:solidFill>
              </a:rPr>
              <a:t>in her future?</a:t>
            </a:r>
          </a:p>
        </p:txBody>
      </p:sp>
      <p:sp>
        <p:nvSpPr>
          <p:cNvPr id="6" name="TextBox 5">
            <a:extLst>
              <a:ext uri="{FF2B5EF4-FFF2-40B4-BE49-F238E27FC236}">
                <a16:creationId xmlns="" xmlns:a16="http://schemas.microsoft.com/office/drawing/2014/main" id="{4C1F2D8B-B219-46A3-8AED-F6B7D9B454B5}"/>
              </a:ext>
            </a:extLst>
          </p:cNvPr>
          <p:cNvSpPr txBox="1"/>
          <p:nvPr/>
        </p:nvSpPr>
        <p:spPr>
          <a:xfrm>
            <a:off x="5535891" y="2827090"/>
            <a:ext cx="3305513" cy="830997"/>
          </a:xfrm>
          <a:prstGeom prst="rect">
            <a:avLst/>
          </a:prstGeom>
          <a:noFill/>
        </p:spPr>
        <p:txBody>
          <a:bodyPr wrap="square" rtlCol="0">
            <a:spAutoFit/>
          </a:bodyPr>
          <a:lstStyle/>
          <a:p>
            <a:pPr algn="ctr"/>
            <a:r>
              <a:rPr lang="en-US" sz="2400" b="1" dirty="0"/>
              <a:t>Denied funding for </a:t>
            </a:r>
          </a:p>
          <a:p>
            <a:pPr algn="ctr"/>
            <a:r>
              <a:rPr lang="en-US" sz="2400" b="1" dirty="0"/>
              <a:t>t</a:t>
            </a:r>
            <a:r>
              <a:rPr lang="en-US" sz="2400" b="1" dirty="0" smtClean="0"/>
              <a:t>his research</a:t>
            </a:r>
            <a:r>
              <a:rPr lang="en-US" sz="2400" b="1" dirty="0" smtClean="0"/>
              <a:t>,</a:t>
            </a:r>
            <a:endParaRPr lang="en-US" sz="2400" b="1" dirty="0"/>
          </a:p>
        </p:txBody>
      </p:sp>
      <p:sp>
        <p:nvSpPr>
          <p:cNvPr id="2" name="TextBox 1"/>
          <p:cNvSpPr txBox="1"/>
          <p:nvPr/>
        </p:nvSpPr>
        <p:spPr>
          <a:xfrm>
            <a:off x="5778947" y="3886200"/>
            <a:ext cx="2819400" cy="830997"/>
          </a:xfrm>
          <a:prstGeom prst="rect">
            <a:avLst/>
          </a:prstGeom>
          <a:noFill/>
        </p:spPr>
        <p:txBody>
          <a:bodyPr wrap="square" rtlCol="0">
            <a:spAutoFit/>
          </a:bodyPr>
          <a:lstStyle/>
          <a:p>
            <a:pPr algn="ctr"/>
            <a:r>
              <a:rPr lang="en-US" sz="2400" b="1" dirty="0">
                <a:solidFill>
                  <a:srgbClr val="C00000"/>
                </a:solidFill>
              </a:rPr>
              <a:t>NEVERTHELESS</a:t>
            </a:r>
          </a:p>
          <a:p>
            <a:pPr algn="ctr"/>
            <a:r>
              <a:rPr lang="en-US" sz="2400" b="1" dirty="0">
                <a:solidFill>
                  <a:srgbClr val="C00000"/>
                </a:solidFill>
              </a:rPr>
              <a:t>SHE </a:t>
            </a:r>
            <a:r>
              <a:rPr lang="en-US" sz="2400" b="1" dirty="0" smtClean="0">
                <a:solidFill>
                  <a:srgbClr val="C00000"/>
                </a:solidFill>
              </a:rPr>
              <a:t>PERSISTED</a:t>
            </a:r>
            <a:endParaRPr lang="en-US" sz="2400" b="1" dirty="0">
              <a:solidFill>
                <a:srgbClr val="C00000"/>
              </a:solidFill>
            </a:endParaRPr>
          </a:p>
        </p:txBody>
      </p:sp>
    </p:spTree>
    <p:extLst>
      <p:ext uri="{BB962C8B-B14F-4D97-AF65-F5344CB8AC3E}">
        <p14:creationId xmlns:p14="http://schemas.microsoft.com/office/powerpoint/2010/main" val="4199708673"/>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What about classmates?</a:t>
            </a:r>
          </a:p>
        </p:txBody>
      </p:sp>
      <p:pic>
        <p:nvPicPr>
          <p:cNvPr id="4" name="Picture 3">
            <a:extLst>
              <a:ext uri="{FF2B5EF4-FFF2-40B4-BE49-F238E27FC236}">
                <a16:creationId xmlns="" xmlns:a16="http://schemas.microsoft.com/office/drawing/2014/main" id="{53E7E36D-69C9-4506-AFA2-71B755AA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64" y="1752600"/>
            <a:ext cx="7924800" cy="3663229"/>
          </a:xfrm>
          <a:prstGeom prst="rect">
            <a:avLst/>
          </a:prstGeom>
        </p:spPr>
      </p:pic>
      <p:sp>
        <p:nvSpPr>
          <p:cNvPr id="5" name="Oval 4">
            <a:extLst>
              <a:ext uri="{FF2B5EF4-FFF2-40B4-BE49-F238E27FC236}">
                <a16:creationId xmlns="" xmlns:a16="http://schemas.microsoft.com/office/drawing/2014/main" id="{8599314B-5FB8-4645-9958-FAB45A15E609}"/>
              </a:ext>
            </a:extLst>
          </p:cNvPr>
          <p:cNvSpPr/>
          <p:nvPr/>
        </p:nvSpPr>
        <p:spPr>
          <a:xfrm>
            <a:off x="76200" y="3733800"/>
            <a:ext cx="5029200" cy="16820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562" name="Picture 2" descr="The survey data showed that in a hypothetical class made up equally of males and females with the same grades and level of outspokenness, males consistently named their male peers as being more knowledgeable, and female students showed a pattern of moving from female to male nominations over the course of the class. ">
            <a:extLst>
              <a:ext uri="{FF2B5EF4-FFF2-40B4-BE49-F238E27FC236}">
                <a16:creationId xmlns="" xmlns:a16="http://schemas.microsoft.com/office/drawing/2014/main" id="{5844151E-71DA-403D-BE88-8AE01D072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1" y="2438400"/>
            <a:ext cx="5923899" cy="39365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E5D21689-3462-4C58-B5CA-CB29D6CF6B19}"/>
              </a:ext>
            </a:extLst>
          </p:cNvPr>
          <p:cNvSpPr txBox="1"/>
          <p:nvPr/>
        </p:nvSpPr>
        <p:spPr>
          <a:xfrm>
            <a:off x="6000099" y="4114800"/>
            <a:ext cx="2514600" cy="1384995"/>
          </a:xfrm>
          <a:prstGeom prst="rect">
            <a:avLst/>
          </a:prstGeom>
          <a:solidFill>
            <a:schemeClr val="bg1"/>
          </a:solidFill>
        </p:spPr>
        <p:txBody>
          <a:bodyPr wrap="square" rtlCol="0">
            <a:spAutoFit/>
          </a:bodyPr>
          <a:lstStyle/>
          <a:p>
            <a:r>
              <a:rPr lang="en-US" sz="1400" i="1" dirty="0"/>
              <a:t>Daniel Z. </a:t>
            </a:r>
            <a:r>
              <a:rPr lang="en-US" sz="1400" i="1" dirty="0" err="1"/>
              <a:t>Grunspan</a:t>
            </a:r>
            <a:r>
              <a:rPr lang="en-US" sz="1400" i="1" dirty="0"/>
              <a:t>, </a:t>
            </a:r>
          </a:p>
          <a:p>
            <a:r>
              <a:rPr lang="en-US" sz="1400" i="1" dirty="0"/>
              <a:t>Sarah L. Eddy, </a:t>
            </a:r>
          </a:p>
          <a:p>
            <a:r>
              <a:rPr lang="en-US" sz="1400" i="1" dirty="0"/>
              <a:t>Sara E. Brownell, </a:t>
            </a:r>
          </a:p>
          <a:p>
            <a:r>
              <a:rPr lang="en-US" sz="1400" i="1" dirty="0"/>
              <a:t>Benjamin L. Wiggins, </a:t>
            </a:r>
          </a:p>
          <a:p>
            <a:r>
              <a:rPr lang="en-US" sz="1400" i="1" dirty="0"/>
              <a:t>Alison J. Crowe, and</a:t>
            </a:r>
          </a:p>
          <a:p>
            <a:r>
              <a:rPr lang="en-US" sz="1400" i="1" dirty="0"/>
              <a:t>Steven M. </a:t>
            </a:r>
            <a:r>
              <a:rPr lang="en-US" sz="1400" i="1" dirty="0" err="1"/>
              <a:t>Goodreau</a:t>
            </a:r>
            <a:endParaRPr lang="en-US" sz="1400" i="1" dirty="0"/>
          </a:p>
        </p:txBody>
      </p:sp>
    </p:spTree>
    <p:extLst>
      <p:ext uri="{BB962C8B-B14F-4D97-AF65-F5344CB8AC3E}">
        <p14:creationId xmlns:p14="http://schemas.microsoft.com/office/powerpoint/2010/main" val="83448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6562"/>
                                        </p:tgtEl>
                                        <p:attrNameLst>
                                          <p:attrName>style.visibility</p:attrName>
                                        </p:attrNameLst>
                                      </p:cBhvr>
                                      <p:to>
                                        <p:strVal val="visible"/>
                                      </p:to>
                                    </p:set>
                                    <p:animEffect transition="in" filter="fade">
                                      <p:cBhvr>
                                        <p:cTn id="18"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What about classmates?</a:t>
            </a:r>
          </a:p>
        </p:txBody>
      </p:sp>
      <p:pic>
        <p:nvPicPr>
          <p:cNvPr id="4" name="Picture 3">
            <a:extLst>
              <a:ext uri="{FF2B5EF4-FFF2-40B4-BE49-F238E27FC236}">
                <a16:creationId xmlns="" xmlns:a16="http://schemas.microsoft.com/office/drawing/2014/main" id="{53E7E36D-69C9-4506-AFA2-71B755AA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64" y="1752600"/>
            <a:ext cx="7924800" cy="3663229"/>
          </a:xfrm>
          <a:prstGeom prst="rect">
            <a:avLst/>
          </a:prstGeom>
        </p:spPr>
      </p:pic>
      <p:sp>
        <p:nvSpPr>
          <p:cNvPr id="2" name="Rectangle 1">
            <a:extLst>
              <a:ext uri="{FF2B5EF4-FFF2-40B4-BE49-F238E27FC236}">
                <a16:creationId xmlns="" xmlns:a16="http://schemas.microsoft.com/office/drawing/2014/main" id="{74D66AD8-596A-4196-99D0-90A386140950}"/>
              </a:ext>
            </a:extLst>
          </p:cNvPr>
          <p:cNvSpPr/>
          <p:nvPr/>
        </p:nvSpPr>
        <p:spPr>
          <a:xfrm>
            <a:off x="304800" y="2362200"/>
            <a:ext cx="8395636" cy="366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05CFE47A-7BBC-438C-A661-4E8065A85A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743200"/>
            <a:ext cx="742988" cy="981126"/>
          </a:xfrm>
          <a:prstGeom prst="rect">
            <a:avLst/>
          </a:prstGeom>
        </p:spPr>
      </p:pic>
      <p:pic>
        <p:nvPicPr>
          <p:cNvPr id="10" name="Picture 9">
            <a:extLst>
              <a:ext uri="{FF2B5EF4-FFF2-40B4-BE49-F238E27FC236}">
                <a16:creationId xmlns="" xmlns:a16="http://schemas.microsoft.com/office/drawing/2014/main" id="{1E7D10FC-D249-4A21-AC68-689B1A118E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3429000"/>
            <a:ext cx="742988" cy="981126"/>
          </a:xfrm>
          <a:prstGeom prst="rect">
            <a:avLst/>
          </a:prstGeom>
        </p:spPr>
      </p:pic>
      <p:pic>
        <p:nvPicPr>
          <p:cNvPr id="11" name="Picture 10">
            <a:extLst>
              <a:ext uri="{FF2B5EF4-FFF2-40B4-BE49-F238E27FC236}">
                <a16:creationId xmlns="" xmlns:a16="http://schemas.microsoft.com/office/drawing/2014/main" id="{C382FA7D-B5F0-4FD0-8EF7-55472D219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2819400"/>
            <a:ext cx="742988" cy="981126"/>
          </a:xfrm>
          <a:prstGeom prst="rect">
            <a:avLst/>
          </a:prstGeom>
        </p:spPr>
      </p:pic>
      <p:pic>
        <p:nvPicPr>
          <p:cNvPr id="8" name="Picture 7">
            <a:extLst>
              <a:ext uri="{FF2B5EF4-FFF2-40B4-BE49-F238E27FC236}">
                <a16:creationId xmlns="" xmlns:a16="http://schemas.microsoft.com/office/drawing/2014/main" id="{9FA482A2-FDB6-4A43-97DF-9566CDC5AE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4668888"/>
            <a:ext cx="742988" cy="1160104"/>
          </a:xfrm>
          <a:prstGeom prst="rect">
            <a:avLst/>
          </a:prstGeom>
        </p:spPr>
      </p:pic>
      <p:pic>
        <p:nvPicPr>
          <p:cNvPr id="13" name="Picture 12">
            <a:extLst>
              <a:ext uri="{FF2B5EF4-FFF2-40B4-BE49-F238E27FC236}">
                <a16:creationId xmlns="" xmlns:a16="http://schemas.microsoft.com/office/drawing/2014/main" id="{93634B9D-2469-42A5-9A0F-B6BDC37CC2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6412" y="4410126"/>
            <a:ext cx="742988" cy="1160104"/>
          </a:xfrm>
          <a:prstGeom prst="rect">
            <a:avLst/>
          </a:prstGeom>
        </p:spPr>
      </p:pic>
      <p:pic>
        <p:nvPicPr>
          <p:cNvPr id="14" name="Picture 13">
            <a:extLst>
              <a:ext uri="{FF2B5EF4-FFF2-40B4-BE49-F238E27FC236}">
                <a16:creationId xmlns="" xmlns:a16="http://schemas.microsoft.com/office/drawing/2014/main" id="{7AA7A715-CFCB-486E-AF71-BBC76493C6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6746" y="4471800"/>
            <a:ext cx="770654" cy="981126"/>
          </a:xfrm>
          <a:prstGeom prst="rect">
            <a:avLst/>
          </a:prstGeom>
        </p:spPr>
      </p:pic>
      <p:pic>
        <p:nvPicPr>
          <p:cNvPr id="16" name="Picture 15">
            <a:extLst>
              <a:ext uri="{FF2B5EF4-FFF2-40B4-BE49-F238E27FC236}">
                <a16:creationId xmlns="" xmlns:a16="http://schemas.microsoft.com/office/drawing/2014/main" id="{66E853F7-4ADF-45AA-B9B6-C824764F0F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2821" y="3521897"/>
            <a:ext cx="770654" cy="981126"/>
          </a:xfrm>
          <a:prstGeom prst="rect">
            <a:avLst/>
          </a:prstGeom>
        </p:spPr>
      </p:pic>
      <p:pic>
        <p:nvPicPr>
          <p:cNvPr id="17" name="Picture 16">
            <a:extLst>
              <a:ext uri="{FF2B5EF4-FFF2-40B4-BE49-F238E27FC236}">
                <a16:creationId xmlns="" xmlns:a16="http://schemas.microsoft.com/office/drawing/2014/main" id="{234361E9-B868-4B5F-A7F6-DEA0BC20D2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7477" y="4874335"/>
            <a:ext cx="770654" cy="981126"/>
          </a:xfrm>
          <a:prstGeom prst="rect">
            <a:avLst/>
          </a:prstGeom>
        </p:spPr>
      </p:pic>
      <p:pic>
        <p:nvPicPr>
          <p:cNvPr id="18" name="Picture 17">
            <a:extLst>
              <a:ext uri="{FF2B5EF4-FFF2-40B4-BE49-F238E27FC236}">
                <a16:creationId xmlns="" xmlns:a16="http://schemas.microsoft.com/office/drawing/2014/main" id="{EE7172D9-3029-4E46-A7B5-BE77063A53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308" y="2893985"/>
            <a:ext cx="755689" cy="1070030"/>
          </a:xfrm>
          <a:prstGeom prst="rect">
            <a:avLst/>
          </a:prstGeom>
        </p:spPr>
      </p:pic>
      <p:pic>
        <p:nvPicPr>
          <p:cNvPr id="21" name="Picture 20">
            <a:extLst>
              <a:ext uri="{FF2B5EF4-FFF2-40B4-BE49-F238E27FC236}">
                <a16:creationId xmlns="" xmlns:a16="http://schemas.microsoft.com/office/drawing/2014/main" id="{55F7E912-78AF-493D-94EE-6738634E20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4391" y="3658799"/>
            <a:ext cx="755689" cy="1070030"/>
          </a:xfrm>
          <a:prstGeom prst="rect">
            <a:avLst/>
          </a:prstGeom>
        </p:spPr>
      </p:pic>
      <p:pic>
        <p:nvPicPr>
          <p:cNvPr id="22" name="Picture 21">
            <a:extLst>
              <a:ext uri="{FF2B5EF4-FFF2-40B4-BE49-F238E27FC236}">
                <a16:creationId xmlns="" xmlns:a16="http://schemas.microsoft.com/office/drawing/2014/main" id="{316A2D34-6B2D-46CE-9796-6B61EC4FD3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5964" y="4791426"/>
            <a:ext cx="742988" cy="1160104"/>
          </a:xfrm>
          <a:prstGeom prst="rect">
            <a:avLst/>
          </a:prstGeom>
        </p:spPr>
      </p:pic>
      <p:sp>
        <p:nvSpPr>
          <p:cNvPr id="19" name="Rectangle 18">
            <a:extLst>
              <a:ext uri="{FF2B5EF4-FFF2-40B4-BE49-F238E27FC236}">
                <a16:creationId xmlns="" xmlns:a16="http://schemas.microsoft.com/office/drawing/2014/main" id="{93672E1B-056F-4D41-8DCA-73C246B25043}"/>
              </a:ext>
            </a:extLst>
          </p:cNvPr>
          <p:cNvSpPr/>
          <p:nvPr/>
        </p:nvSpPr>
        <p:spPr>
          <a:xfrm>
            <a:off x="2243147" y="2691854"/>
            <a:ext cx="557241" cy="351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112D9FAE-135B-4E9D-944D-0715DEF8B02B}"/>
              </a:ext>
            </a:extLst>
          </p:cNvPr>
          <p:cNvSpPr/>
          <p:nvPr/>
        </p:nvSpPr>
        <p:spPr>
          <a:xfrm>
            <a:off x="3827250" y="2811586"/>
            <a:ext cx="557241" cy="351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7B0A60F-9BD8-4055-A383-A98B4D84A2F6}"/>
              </a:ext>
            </a:extLst>
          </p:cNvPr>
          <p:cNvSpPr/>
          <p:nvPr/>
        </p:nvSpPr>
        <p:spPr>
          <a:xfrm>
            <a:off x="4671282" y="3339709"/>
            <a:ext cx="557241" cy="351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25396FA5-AD48-4FE9-992B-5503196BB893}"/>
              </a:ext>
            </a:extLst>
          </p:cNvPr>
          <p:cNvSpPr/>
          <p:nvPr/>
        </p:nvSpPr>
        <p:spPr>
          <a:xfrm>
            <a:off x="5315217" y="3569382"/>
            <a:ext cx="557241" cy="351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176FADE-2E73-42DA-9333-4A6696170701}"/>
              </a:ext>
            </a:extLst>
          </p:cNvPr>
          <p:cNvSpPr/>
          <p:nvPr/>
        </p:nvSpPr>
        <p:spPr>
          <a:xfrm>
            <a:off x="6958755" y="2813153"/>
            <a:ext cx="557241" cy="351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B46BC31E-5E35-4DEB-98BC-87EC703A1ABE}"/>
              </a:ext>
            </a:extLst>
          </p:cNvPr>
          <p:cNvSpPr/>
          <p:nvPr/>
        </p:nvSpPr>
        <p:spPr>
          <a:xfrm>
            <a:off x="7656658" y="3483038"/>
            <a:ext cx="557241" cy="351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F57B1CBB-C070-4047-8754-1DA9F2071EB2}"/>
              </a:ext>
            </a:extLst>
          </p:cNvPr>
          <p:cNvSpPr/>
          <p:nvPr/>
        </p:nvSpPr>
        <p:spPr>
          <a:xfrm>
            <a:off x="1622603" y="4461660"/>
            <a:ext cx="557241" cy="351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9E9C774F-0E22-4986-8715-D6DB6D891ED4}"/>
              </a:ext>
            </a:extLst>
          </p:cNvPr>
          <p:cNvSpPr/>
          <p:nvPr/>
        </p:nvSpPr>
        <p:spPr>
          <a:xfrm>
            <a:off x="2425390" y="4648200"/>
            <a:ext cx="557241" cy="351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ADF49765-12DC-45EA-9925-7BEC2F44AC11}"/>
              </a:ext>
            </a:extLst>
          </p:cNvPr>
          <p:cNvSpPr/>
          <p:nvPr/>
        </p:nvSpPr>
        <p:spPr>
          <a:xfrm>
            <a:off x="3460907" y="4868225"/>
            <a:ext cx="557241" cy="351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58028680-1C41-4D42-9AC3-B9DF0F9243AD}"/>
              </a:ext>
            </a:extLst>
          </p:cNvPr>
          <p:cNvSpPr/>
          <p:nvPr/>
        </p:nvSpPr>
        <p:spPr>
          <a:xfrm>
            <a:off x="4574701" y="4745217"/>
            <a:ext cx="557241" cy="351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FBB0BC02-4DA9-4D08-8B21-541532DCBD30}"/>
              </a:ext>
            </a:extLst>
          </p:cNvPr>
          <p:cNvSpPr/>
          <p:nvPr/>
        </p:nvSpPr>
        <p:spPr>
          <a:xfrm>
            <a:off x="6217572" y="4387456"/>
            <a:ext cx="557241" cy="351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693C7EDD-3E6B-4A86-BE65-619D1020811B}"/>
              </a:ext>
            </a:extLst>
          </p:cNvPr>
          <p:cNvSpPr txBox="1"/>
          <p:nvPr/>
        </p:nvSpPr>
        <p:spPr>
          <a:xfrm>
            <a:off x="1554518" y="2772651"/>
            <a:ext cx="471535" cy="369332"/>
          </a:xfrm>
          <a:prstGeom prst="rect">
            <a:avLst/>
          </a:prstGeom>
          <a:noFill/>
        </p:spPr>
        <p:txBody>
          <a:bodyPr wrap="square" rtlCol="0">
            <a:spAutoFit/>
          </a:bodyPr>
          <a:lstStyle/>
          <a:p>
            <a:pPr algn="ctr"/>
            <a:r>
              <a:rPr lang="en-US" dirty="0"/>
              <a:t>A-</a:t>
            </a:r>
          </a:p>
        </p:txBody>
      </p:sp>
      <p:sp>
        <p:nvSpPr>
          <p:cNvPr id="35" name="TextBox 34">
            <a:extLst>
              <a:ext uri="{FF2B5EF4-FFF2-40B4-BE49-F238E27FC236}">
                <a16:creationId xmlns="" xmlns:a16="http://schemas.microsoft.com/office/drawing/2014/main" id="{DAEEE86C-FD48-4FAC-9121-941520B074F7}"/>
              </a:ext>
            </a:extLst>
          </p:cNvPr>
          <p:cNvSpPr txBox="1"/>
          <p:nvPr/>
        </p:nvSpPr>
        <p:spPr>
          <a:xfrm>
            <a:off x="3404930" y="2856888"/>
            <a:ext cx="471535" cy="369332"/>
          </a:xfrm>
          <a:prstGeom prst="rect">
            <a:avLst/>
          </a:prstGeom>
          <a:noFill/>
        </p:spPr>
        <p:txBody>
          <a:bodyPr wrap="square" rtlCol="0">
            <a:spAutoFit/>
          </a:bodyPr>
          <a:lstStyle/>
          <a:p>
            <a:pPr algn="ctr"/>
            <a:r>
              <a:rPr lang="en-US" dirty="0"/>
              <a:t>B-</a:t>
            </a:r>
          </a:p>
        </p:txBody>
      </p:sp>
      <p:sp>
        <p:nvSpPr>
          <p:cNvPr id="36" name="TextBox 35">
            <a:extLst>
              <a:ext uri="{FF2B5EF4-FFF2-40B4-BE49-F238E27FC236}">
                <a16:creationId xmlns="" xmlns:a16="http://schemas.microsoft.com/office/drawing/2014/main" id="{668704EA-1773-46E6-8387-2080E5D84A24}"/>
              </a:ext>
            </a:extLst>
          </p:cNvPr>
          <p:cNvSpPr txBox="1"/>
          <p:nvPr/>
        </p:nvSpPr>
        <p:spPr>
          <a:xfrm>
            <a:off x="4041677" y="3378895"/>
            <a:ext cx="471535" cy="369332"/>
          </a:xfrm>
          <a:prstGeom prst="rect">
            <a:avLst/>
          </a:prstGeom>
          <a:noFill/>
        </p:spPr>
        <p:txBody>
          <a:bodyPr wrap="square" rtlCol="0">
            <a:spAutoFit/>
          </a:bodyPr>
          <a:lstStyle/>
          <a:p>
            <a:pPr algn="ctr"/>
            <a:r>
              <a:rPr lang="en-US" dirty="0"/>
              <a:t>B+</a:t>
            </a:r>
          </a:p>
        </p:txBody>
      </p:sp>
      <p:sp>
        <p:nvSpPr>
          <p:cNvPr id="37" name="TextBox 36">
            <a:extLst>
              <a:ext uri="{FF2B5EF4-FFF2-40B4-BE49-F238E27FC236}">
                <a16:creationId xmlns="" xmlns:a16="http://schemas.microsoft.com/office/drawing/2014/main" id="{67DC6F07-DC7E-435A-83B3-5793FBAE741F}"/>
              </a:ext>
            </a:extLst>
          </p:cNvPr>
          <p:cNvSpPr txBox="1"/>
          <p:nvPr/>
        </p:nvSpPr>
        <p:spPr>
          <a:xfrm>
            <a:off x="4733896" y="3875897"/>
            <a:ext cx="471535" cy="369332"/>
          </a:xfrm>
          <a:prstGeom prst="rect">
            <a:avLst/>
          </a:prstGeom>
          <a:noFill/>
        </p:spPr>
        <p:txBody>
          <a:bodyPr wrap="square" rtlCol="0">
            <a:spAutoFit/>
          </a:bodyPr>
          <a:lstStyle/>
          <a:p>
            <a:pPr algn="ctr"/>
            <a:r>
              <a:rPr lang="en-US" dirty="0"/>
              <a:t>A</a:t>
            </a:r>
          </a:p>
        </p:txBody>
      </p:sp>
      <p:sp>
        <p:nvSpPr>
          <p:cNvPr id="38" name="TextBox 37">
            <a:extLst>
              <a:ext uri="{FF2B5EF4-FFF2-40B4-BE49-F238E27FC236}">
                <a16:creationId xmlns="" xmlns:a16="http://schemas.microsoft.com/office/drawing/2014/main" id="{B8F928EF-74BC-46EF-B491-2B0F0A065B59}"/>
              </a:ext>
            </a:extLst>
          </p:cNvPr>
          <p:cNvSpPr txBox="1"/>
          <p:nvPr/>
        </p:nvSpPr>
        <p:spPr>
          <a:xfrm>
            <a:off x="1929353" y="4685361"/>
            <a:ext cx="471535" cy="369332"/>
          </a:xfrm>
          <a:prstGeom prst="rect">
            <a:avLst/>
          </a:prstGeom>
          <a:noFill/>
        </p:spPr>
        <p:txBody>
          <a:bodyPr wrap="square" rtlCol="0">
            <a:spAutoFit/>
          </a:bodyPr>
          <a:lstStyle/>
          <a:p>
            <a:pPr algn="ctr"/>
            <a:r>
              <a:rPr lang="en-US" dirty="0"/>
              <a:t>A-</a:t>
            </a:r>
          </a:p>
        </p:txBody>
      </p:sp>
      <p:sp>
        <p:nvSpPr>
          <p:cNvPr id="39" name="TextBox 38">
            <a:extLst>
              <a:ext uri="{FF2B5EF4-FFF2-40B4-BE49-F238E27FC236}">
                <a16:creationId xmlns="" xmlns:a16="http://schemas.microsoft.com/office/drawing/2014/main" id="{56855067-D065-40AC-84BD-A0381D342A98}"/>
              </a:ext>
            </a:extLst>
          </p:cNvPr>
          <p:cNvSpPr txBox="1"/>
          <p:nvPr/>
        </p:nvSpPr>
        <p:spPr>
          <a:xfrm>
            <a:off x="6358245" y="2743200"/>
            <a:ext cx="471535" cy="369332"/>
          </a:xfrm>
          <a:prstGeom prst="rect">
            <a:avLst/>
          </a:prstGeom>
          <a:noFill/>
        </p:spPr>
        <p:txBody>
          <a:bodyPr wrap="square" rtlCol="0">
            <a:spAutoFit/>
          </a:bodyPr>
          <a:lstStyle/>
          <a:p>
            <a:pPr algn="ctr"/>
            <a:r>
              <a:rPr lang="en-US" dirty="0"/>
              <a:t>B-</a:t>
            </a:r>
          </a:p>
        </p:txBody>
      </p:sp>
      <p:sp>
        <p:nvSpPr>
          <p:cNvPr id="40" name="TextBox 39">
            <a:extLst>
              <a:ext uri="{FF2B5EF4-FFF2-40B4-BE49-F238E27FC236}">
                <a16:creationId xmlns="" xmlns:a16="http://schemas.microsoft.com/office/drawing/2014/main" id="{0BB929F7-5DCD-4487-8B10-6CB60AB26016}"/>
              </a:ext>
            </a:extLst>
          </p:cNvPr>
          <p:cNvSpPr txBox="1"/>
          <p:nvPr/>
        </p:nvSpPr>
        <p:spPr>
          <a:xfrm>
            <a:off x="7084557" y="3378895"/>
            <a:ext cx="471535" cy="369332"/>
          </a:xfrm>
          <a:prstGeom prst="rect">
            <a:avLst/>
          </a:prstGeom>
          <a:noFill/>
        </p:spPr>
        <p:txBody>
          <a:bodyPr wrap="square" rtlCol="0">
            <a:spAutoFit/>
          </a:bodyPr>
          <a:lstStyle/>
          <a:p>
            <a:pPr algn="ctr"/>
            <a:r>
              <a:rPr lang="en-US" dirty="0"/>
              <a:t>C</a:t>
            </a:r>
          </a:p>
        </p:txBody>
      </p:sp>
      <p:sp>
        <p:nvSpPr>
          <p:cNvPr id="41" name="TextBox 40">
            <a:extLst>
              <a:ext uri="{FF2B5EF4-FFF2-40B4-BE49-F238E27FC236}">
                <a16:creationId xmlns="" xmlns:a16="http://schemas.microsoft.com/office/drawing/2014/main" id="{EBB7F21D-D10F-414F-A65B-FD7079AA6578}"/>
              </a:ext>
            </a:extLst>
          </p:cNvPr>
          <p:cNvSpPr txBox="1"/>
          <p:nvPr/>
        </p:nvSpPr>
        <p:spPr>
          <a:xfrm>
            <a:off x="2909576" y="4813182"/>
            <a:ext cx="471535" cy="369332"/>
          </a:xfrm>
          <a:prstGeom prst="rect">
            <a:avLst/>
          </a:prstGeom>
          <a:noFill/>
        </p:spPr>
        <p:txBody>
          <a:bodyPr wrap="square" rtlCol="0">
            <a:spAutoFit/>
          </a:bodyPr>
          <a:lstStyle/>
          <a:p>
            <a:pPr algn="ctr"/>
            <a:r>
              <a:rPr lang="en-US" dirty="0"/>
              <a:t>B-</a:t>
            </a:r>
          </a:p>
        </p:txBody>
      </p:sp>
      <p:sp>
        <p:nvSpPr>
          <p:cNvPr id="42" name="TextBox 41">
            <a:extLst>
              <a:ext uri="{FF2B5EF4-FFF2-40B4-BE49-F238E27FC236}">
                <a16:creationId xmlns="" xmlns:a16="http://schemas.microsoft.com/office/drawing/2014/main" id="{AA53EFFD-12EF-4172-B93C-45382BDF0F2A}"/>
              </a:ext>
            </a:extLst>
          </p:cNvPr>
          <p:cNvSpPr txBox="1"/>
          <p:nvPr/>
        </p:nvSpPr>
        <p:spPr>
          <a:xfrm>
            <a:off x="981368" y="4463534"/>
            <a:ext cx="471535" cy="369332"/>
          </a:xfrm>
          <a:prstGeom prst="rect">
            <a:avLst/>
          </a:prstGeom>
          <a:noFill/>
        </p:spPr>
        <p:txBody>
          <a:bodyPr wrap="square" rtlCol="0">
            <a:spAutoFit/>
          </a:bodyPr>
          <a:lstStyle/>
          <a:p>
            <a:pPr algn="ctr"/>
            <a:r>
              <a:rPr lang="en-US" dirty="0"/>
              <a:t>C-</a:t>
            </a:r>
          </a:p>
        </p:txBody>
      </p:sp>
      <p:sp>
        <p:nvSpPr>
          <p:cNvPr id="43" name="TextBox 42">
            <a:extLst>
              <a:ext uri="{FF2B5EF4-FFF2-40B4-BE49-F238E27FC236}">
                <a16:creationId xmlns="" xmlns:a16="http://schemas.microsoft.com/office/drawing/2014/main" id="{25E550DA-C415-4723-AB8E-7FEC0ACE9B24}"/>
              </a:ext>
            </a:extLst>
          </p:cNvPr>
          <p:cNvSpPr txBox="1"/>
          <p:nvPr/>
        </p:nvSpPr>
        <p:spPr>
          <a:xfrm>
            <a:off x="4209737" y="4860374"/>
            <a:ext cx="471535" cy="369332"/>
          </a:xfrm>
          <a:prstGeom prst="rect">
            <a:avLst/>
          </a:prstGeom>
          <a:noFill/>
        </p:spPr>
        <p:txBody>
          <a:bodyPr wrap="square" rtlCol="0">
            <a:spAutoFit/>
          </a:bodyPr>
          <a:lstStyle/>
          <a:p>
            <a:pPr algn="ctr"/>
            <a:r>
              <a:rPr lang="en-US" dirty="0"/>
              <a:t>C-</a:t>
            </a:r>
          </a:p>
        </p:txBody>
      </p:sp>
      <p:sp>
        <p:nvSpPr>
          <p:cNvPr id="44" name="TextBox 43">
            <a:extLst>
              <a:ext uri="{FF2B5EF4-FFF2-40B4-BE49-F238E27FC236}">
                <a16:creationId xmlns="" xmlns:a16="http://schemas.microsoft.com/office/drawing/2014/main" id="{66526F52-DDD0-41A6-BE61-8A1C65F7039B}"/>
              </a:ext>
            </a:extLst>
          </p:cNvPr>
          <p:cNvSpPr txBox="1"/>
          <p:nvPr/>
        </p:nvSpPr>
        <p:spPr>
          <a:xfrm>
            <a:off x="5661654" y="4532840"/>
            <a:ext cx="471535" cy="369332"/>
          </a:xfrm>
          <a:prstGeom prst="rect">
            <a:avLst/>
          </a:prstGeom>
          <a:noFill/>
        </p:spPr>
        <p:txBody>
          <a:bodyPr wrap="square" rtlCol="0">
            <a:spAutoFit/>
          </a:bodyPr>
          <a:lstStyle/>
          <a:p>
            <a:pPr algn="ctr"/>
            <a:r>
              <a:rPr lang="en-US" dirty="0"/>
              <a:t>A</a:t>
            </a:r>
          </a:p>
        </p:txBody>
      </p:sp>
    </p:spTree>
    <p:extLst>
      <p:ext uri="{BB962C8B-B14F-4D97-AF65-F5344CB8AC3E}">
        <p14:creationId xmlns:p14="http://schemas.microsoft.com/office/powerpoint/2010/main" val="328672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4"/>
                                        </p:tgtEl>
                                      </p:cBhvr>
                                    </p:animEffect>
                                    <p:set>
                                      <p:cBhvr>
                                        <p:cTn id="10" dur="1" fill="hold">
                                          <p:stCondLst>
                                            <p:cond delay="499"/>
                                          </p:stCondLst>
                                        </p:cTn>
                                        <p:tgtEl>
                                          <p:spTgt spid="2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32"/>
                                        </p:tgtEl>
                                      </p:cBhvr>
                                    </p:animEffect>
                                    <p:set>
                                      <p:cBhvr>
                                        <p:cTn id="34" dur="1" fill="hold">
                                          <p:stCondLst>
                                            <p:cond delay="499"/>
                                          </p:stCondLst>
                                        </p:cTn>
                                        <p:tgtEl>
                                          <p:spTgt spid="3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23" grpId="0"/>
      <p:bldP spid="35" grpId="0"/>
      <p:bldP spid="36" grpId="0"/>
      <p:bldP spid="37" grpId="0"/>
      <p:bldP spid="38" grpId="0"/>
      <p:bldP spid="39" grpId="0"/>
      <p:bldP spid="40" grpId="0"/>
      <p:bldP spid="41" grpId="0"/>
      <p:bldP spid="42" grpId="0"/>
      <p:bldP spid="43" grpId="0"/>
      <p:bldP spid="4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499B72B9-0BF7-4370-B238-070E16A629E4}"/>
              </a:ext>
            </a:extLst>
          </p:cNvPr>
          <p:cNvSpPr>
            <a:spLocks noGrp="1" noChangeArrowheads="1"/>
          </p:cNvSpPr>
          <p:nvPr>
            <p:ph type="title"/>
          </p:nvPr>
        </p:nvSpPr>
        <p:spPr>
          <a:xfrm>
            <a:off x="457200" y="277813"/>
            <a:ext cx="8229600" cy="1139825"/>
          </a:xfrm>
        </p:spPr>
        <p:txBody>
          <a:bodyPr/>
          <a:lstStyle/>
          <a:p>
            <a:pPr eaLnBrk="1" hangingPunct="1"/>
            <a:r>
              <a:rPr lang="en-US" altLang="en-US" sz="3800" dirty="0"/>
              <a:t>Why is there a gender gap?</a:t>
            </a:r>
            <a:br>
              <a:rPr lang="en-US" altLang="en-US" sz="3800" dirty="0"/>
            </a:br>
            <a:r>
              <a:rPr lang="en-US" altLang="en-US" sz="3800" dirty="0"/>
              <a:t>              What about classmates?</a:t>
            </a:r>
          </a:p>
        </p:txBody>
      </p:sp>
      <p:pic>
        <p:nvPicPr>
          <p:cNvPr id="4" name="Picture 3">
            <a:extLst>
              <a:ext uri="{FF2B5EF4-FFF2-40B4-BE49-F238E27FC236}">
                <a16:creationId xmlns="" xmlns:a16="http://schemas.microsoft.com/office/drawing/2014/main" id="{53E7E36D-69C9-4506-AFA2-71B755AA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64" y="1752600"/>
            <a:ext cx="7924800" cy="3663229"/>
          </a:xfrm>
          <a:prstGeom prst="rect">
            <a:avLst/>
          </a:prstGeom>
        </p:spPr>
      </p:pic>
      <p:sp>
        <p:nvSpPr>
          <p:cNvPr id="2" name="Rectangle 1">
            <a:extLst>
              <a:ext uri="{FF2B5EF4-FFF2-40B4-BE49-F238E27FC236}">
                <a16:creationId xmlns="" xmlns:a16="http://schemas.microsoft.com/office/drawing/2014/main" id="{74D66AD8-596A-4196-99D0-90A386140950}"/>
              </a:ext>
            </a:extLst>
          </p:cNvPr>
          <p:cNvSpPr/>
          <p:nvPr/>
        </p:nvSpPr>
        <p:spPr>
          <a:xfrm>
            <a:off x="304800" y="2362200"/>
            <a:ext cx="8395636" cy="366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F8296627-7406-4412-A434-5959D64D8794}"/>
              </a:ext>
            </a:extLst>
          </p:cNvPr>
          <p:cNvSpPr txBox="1"/>
          <p:nvPr/>
        </p:nvSpPr>
        <p:spPr>
          <a:xfrm>
            <a:off x="699436" y="2609109"/>
            <a:ext cx="7745128" cy="3416320"/>
          </a:xfrm>
          <a:prstGeom prst="rect">
            <a:avLst/>
          </a:prstGeom>
          <a:noFill/>
        </p:spPr>
        <p:txBody>
          <a:bodyPr wrap="square" rtlCol="0">
            <a:spAutoFit/>
          </a:bodyPr>
          <a:lstStyle/>
          <a:p>
            <a:r>
              <a:rPr lang="en-US" sz="2400" dirty="0"/>
              <a:t>At the start of the term:</a:t>
            </a:r>
          </a:p>
          <a:p>
            <a:pPr marL="742950" lvl="1" indent="-285750">
              <a:buFont typeface="Arial" panose="020B0604020202020204" pitchFamily="34" charset="0"/>
              <a:buChar char="•"/>
            </a:pPr>
            <a:r>
              <a:rPr lang="en-US" sz="2400" dirty="0"/>
              <a:t>men underestimate female classmates</a:t>
            </a:r>
          </a:p>
          <a:p>
            <a:pPr marL="742950" lvl="1" indent="-285750">
              <a:buFont typeface="Arial" panose="020B0604020202020204" pitchFamily="34" charset="0"/>
              <a:buChar char="•"/>
            </a:pPr>
            <a:r>
              <a:rPr lang="en-US" sz="2400" dirty="0"/>
              <a:t>women </a:t>
            </a:r>
            <a:r>
              <a:rPr lang="en-US" sz="2400" i="1" dirty="0"/>
              <a:t>slightly</a:t>
            </a:r>
            <a:r>
              <a:rPr lang="en-US" sz="2400" dirty="0"/>
              <a:t> overestimate female classmates</a:t>
            </a:r>
          </a:p>
          <a:p>
            <a:r>
              <a:rPr lang="en-US" sz="2400" dirty="0"/>
              <a:t>Later in the term:</a:t>
            </a:r>
          </a:p>
          <a:p>
            <a:pPr marL="800100" lvl="1" indent="-342900">
              <a:buFont typeface="Arial" panose="020B0604020202020204" pitchFamily="34" charset="0"/>
              <a:buChar char="•"/>
            </a:pPr>
            <a:r>
              <a:rPr lang="en-US" sz="2400" dirty="0"/>
              <a:t>men still underestimate female classmates </a:t>
            </a:r>
          </a:p>
          <a:p>
            <a:pPr marL="800100" lvl="1" indent="-342900">
              <a:buFont typeface="Arial" panose="020B0604020202020204" pitchFamily="34" charset="0"/>
              <a:buChar char="•"/>
            </a:pPr>
            <a:r>
              <a:rPr lang="en-US" sz="2400" dirty="0"/>
              <a:t>women start to </a:t>
            </a:r>
            <a:r>
              <a:rPr lang="en-US" sz="2400" i="1" dirty="0"/>
              <a:t>underestimate</a:t>
            </a:r>
            <a:r>
              <a:rPr lang="en-US" sz="2400" dirty="0"/>
              <a:t> female classmates</a:t>
            </a:r>
          </a:p>
          <a:p>
            <a:r>
              <a:rPr lang="en-US" sz="2400" dirty="0"/>
              <a:t>Even at the start of the term:</a:t>
            </a:r>
          </a:p>
          <a:p>
            <a:pPr algn="ctr"/>
            <a:r>
              <a:rPr lang="en-US" sz="2400" b="1" dirty="0"/>
              <a:t>Men underestimate women 19 times as much </a:t>
            </a:r>
            <a:br>
              <a:rPr lang="en-US" sz="2400" b="1" dirty="0"/>
            </a:br>
            <a:r>
              <a:rPr lang="en-US" sz="2400" b="1" dirty="0"/>
              <a:t>as women overestimate women</a:t>
            </a:r>
            <a:endParaRPr lang="en-US" b="1" dirty="0"/>
          </a:p>
        </p:txBody>
      </p:sp>
      <p:sp>
        <p:nvSpPr>
          <p:cNvPr id="5" name="Rectangle 4">
            <a:extLst>
              <a:ext uri="{FF2B5EF4-FFF2-40B4-BE49-F238E27FC236}">
                <a16:creationId xmlns="" xmlns:a16="http://schemas.microsoft.com/office/drawing/2014/main" id="{415B3D8F-6314-4311-B781-F264011719F9}"/>
              </a:ext>
            </a:extLst>
          </p:cNvPr>
          <p:cNvSpPr/>
          <p:nvPr/>
        </p:nvSpPr>
        <p:spPr>
          <a:xfrm>
            <a:off x="657579" y="2669405"/>
            <a:ext cx="8395636"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8028CECC-2B79-492B-8D6E-E4F6976EFCD1}"/>
              </a:ext>
            </a:extLst>
          </p:cNvPr>
          <p:cNvSpPr txBox="1"/>
          <p:nvPr/>
        </p:nvSpPr>
        <p:spPr>
          <a:xfrm>
            <a:off x="1447800" y="2996806"/>
            <a:ext cx="6248400" cy="1815882"/>
          </a:xfrm>
          <a:prstGeom prst="rect">
            <a:avLst/>
          </a:prstGeom>
          <a:noFill/>
        </p:spPr>
        <p:txBody>
          <a:bodyPr wrap="square" rtlCol="0">
            <a:spAutoFit/>
          </a:bodyPr>
          <a:lstStyle/>
          <a:p>
            <a:pPr algn="ctr"/>
            <a:r>
              <a:rPr lang="en-US" sz="2800" b="1" dirty="0">
                <a:solidFill>
                  <a:srgbClr val="006C31"/>
                </a:solidFill>
                <a:latin typeface="+mj-lt"/>
              </a:rPr>
              <a:t>And this is happening in BIOLOGY:</a:t>
            </a:r>
          </a:p>
          <a:p>
            <a:pPr algn="ctr"/>
            <a:endParaRPr lang="en-US" sz="2800" b="1" dirty="0">
              <a:solidFill>
                <a:srgbClr val="006C31"/>
              </a:solidFill>
              <a:latin typeface="+mj-lt"/>
            </a:endParaRPr>
          </a:p>
          <a:p>
            <a:pPr algn="ctr"/>
            <a:r>
              <a:rPr lang="en-US" sz="2800" b="1" dirty="0">
                <a:solidFill>
                  <a:srgbClr val="006C31"/>
                </a:solidFill>
                <a:latin typeface="+mj-lt"/>
              </a:rPr>
              <a:t>A field where headcounts suggest </a:t>
            </a:r>
            <a:br>
              <a:rPr lang="en-US" sz="2800" b="1" dirty="0">
                <a:solidFill>
                  <a:srgbClr val="006C31"/>
                </a:solidFill>
                <a:latin typeface="+mj-lt"/>
              </a:rPr>
            </a:br>
            <a:r>
              <a:rPr lang="en-US" sz="2800" b="1" dirty="0">
                <a:solidFill>
                  <a:srgbClr val="006C31"/>
                </a:solidFill>
                <a:latin typeface="+mj-lt"/>
              </a:rPr>
              <a:t>there is gender parity</a:t>
            </a:r>
          </a:p>
        </p:txBody>
      </p:sp>
    </p:spTree>
    <p:extLst>
      <p:ext uri="{BB962C8B-B14F-4D97-AF65-F5344CB8AC3E}">
        <p14:creationId xmlns:p14="http://schemas.microsoft.com/office/powerpoint/2010/main" val="5484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A8F6A0-249C-4611-9448-C1E5F8ECB69E}"/>
              </a:ext>
            </a:extLst>
          </p:cNvPr>
          <p:cNvSpPr>
            <a:spLocks noGrp="1"/>
          </p:cNvSpPr>
          <p:nvPr>
            <p:ph type="title"/>
          </p:nvPr>
        </p:nvSpPr>
        <p:spPr/>
        <p:txBody>
          <a:bodyPr/>
          <a:lstStyle/>
          <a:p>
            <a:r>
              <a:rPr lang="en-US" dirty="0"/>
              <a:t>What’s in a word?</a:t>
            </a:r>
            <a:br>
              <a:rPr lang="en-US" dirty="0"/>
            </a:br>
            <a:r>
              <a:rPr lang="en-US" dirty="0"/>
              <a:t>     Please join in a short experiment.</a:t>
            </a:r>
          </a:p>
        </p:txBody>
      </p:sp>
      <p:sp>
        <p:nvSpPr>
          <p:cNvPr id="7" name="Title 1">
            <a:extLst>
              <a:ext uri="{FF2B5EF4-FFF2-40B4-BE49-F238E27FC236}">
                <a16:creationId xmlns="" xmlns:a16="http://schemas.microsoft.com/office/drawing/2014/main" id="{568A08B7-5E1D-4CA1-9DA6-539A53C732DE}"/>
              </a:ext>
            </a:extLst>
          </p:cNvPr>
          <p:cNvSpPr txBox="1">
            <a:spLocks/>
          </p:cNvSpPr>
          <p:nvPr/>
        </p:nvSpPr>
        <p:spPr bwMode="auto">
          <a:xfrm>
            <a:off x="921026" y="3048000"/>
            <a:ext cx="738477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r>
              <a:rPr lang="en-US" dirty="0"/>
              <a:t>Think of the first images that come to mind when you hear…</a:t>
            </a:r>
          </a:p>
        </p:txBody>
      </p:sp>
    </p:spTree>
    <p:extLst>
      <p:ext uri="{BB962C8B-B14F-4D97-AF65-F5344CB8AC3E}">
        <p14:creationId xmlns:p14="http://schemas.microsoft.com/office/powerpoint/2010/main" val="123877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A8F6A0-249C-4611-9448-C1E5F8ECB69E}"/>
              </a:ext>
            </a:extLst>
          </p:cNvPr>
          <p:cNvSpPr>
            <a:spLocks noGrp="1"/>
          </p:cNvSpPr>
          <p:nvPr>
            <p:ph type="title"/>
          </p:nvPr>
        </p:nvSpPr>
        <p:spPr/>
        <p:txBody>
          <a:bodyPr/>
          <a:lstStyle/>
          <a:p>
            <a:r>
              <a:rPr lang="en-US" dirty="0"/>
              <a:t>What’s in a word?</a:t>
            </a:r>
            <a:br>
              <a:rPr lang="en-US" dirty="0"/>
            </a:br>
            <a:r>
              <a:rPr lang="en-US" dirty="0"/>
              <a:t>     </a:t>
            </a:r>
          </a:p>
        </p:txBody>
      </p:sp>
      <p:pic>
        <p:nvPicPr>
          <p:cNvPr id="8" name="Picture 7">
            <a:extLst>
              <a:ext uri="{FF2B5EF4-FFF2-40B4-BE49-F238E27FC236}">
                <a16:creationId xmlns="" xmlns:a16="http://schemas.microsoft.com/office/drawing/2014/main" id="{F32B1922-B356-4DEF-9CFC-9EA022FA0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654" y="2743200"/>
            <a:ext cx="3671456" cy="152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a:extLst>
              <a:ext uri="{FF2B5EF4-FFF2-40B4-BE49-F238E27FC236}">
                <a16:creationId xmlns="" xmlns:a16="http://schemas.microsoft.com/office/drawing/2014/main" id="{451C71EA-F882-4497-9E6E-D0A3A9EA7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770808"/>
            <a:ext cx="3368790" cy="4118139"/>
          </a:xfrm>
          <a:prstGeom prst="rect">
            <a:avLst/>
          </a:prstGeom>
          <a:ln>
            <a:noFill/>
          </a:ln>
          <a:effectLst>
            <a:outerShdw blurRad="292100" dist="139700" dir="2700000" algn="tl" rotWithShape="0">
              <a:srgbClr val="333333">
                <a:alpha val="65000"/>
              </a:srgbClr>
            </a:outerShdw>
          </a:effectLst>
        </p:spPr>
      </p:pic>
      <p:pic>
        <p:nvPicPr>
          <p:cNvPr id="17" name="Picture 4" descr="Image result for guitar">
            <a:extLst>
              <a:ext uri="{FF2B5EF4-FFF2-40B4-BE49-F238E27FC236}">
                <a16:creationId xmlns="" xmlns:a16="http://schemas.microsoft.com/office/drawing/2014/main" id="{20B53AD6-14AD-43E0-93B1-7DB9AB3C3B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905539" y="2382078"/>
            <a:ext cx="1153548"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 xmlns:a16="http://schemas.microsoft.com/office/drawing/2014/main" id="{944C0825-AA40-4442-8265-02F5AA6FBF93}"/>
              </a:ext>
            </a:extLst>
          </p:cNvPr>
          <p:cNvPicPr>
            <a:picLocks noChangeAspect="1"/>
          </p:cNvPicPr>
          <p:nvPr/>
        </p:nvPicPr>
        <p:blipFill>
          <a:blip r:embed="rId5"/>
          <a:stretch>
            <a:fillRect/>
          </a:stretch>
        </p:blipFill>
        <p:spPr>
          <a:xfrm>
            <a:off x="1076739" y="2360418"/>
            <a:ext cx="1475510" cy="2917260"/>
          </a:xfrm>
          <a:prstGeom prst="rect">
            <a:avLst/>
          </a:prstGeom>
        </p:spPr>
      </p:pic>
    </p:spTree>
    <p:extLst>
      <p:ext uri="{BB962C8B-B14F-4D97-AF65-F5344CB8AC3E}">
        <p14:creationId xmlns:p14="http://schemas.microsoft.com/office/powerpoint/2010/main" val="271844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A8F6A0-249C-4611-9448-C1E5F8ECB69E}"/>
              </a:ext>
            </a:extLst>
          </p:cNvPr>
          <p:cNvSpPr>
            <a:spLocks noGrp="1"/>
          </p:cNvSpPr>
          <p:nvPr>
            <p:ph type="title"/>
          </p:nvPr>
        </p:nvSpPr>
        <p:spPr/>
        <p:txBody>
          <a:bodyPr/>
          <a:lstStyle/>
          <a:p>
            <a:r>
              <a:rPr lang="en-US" dirty="0"/>
              <a:t>What’s in a word?</a:t>
            </a:r>
          </a:p>
        </p:txBody>
      </p:sp>
      <p:pic>
        <p:nvPicPr>
          <p:cNvPr id="48130" name="Picture 2" descr="Image result for eiffel tower">
            <a:extLst>
              <a:ext uri="{FF2B5EF4-FFF2-40B4-BE49-F238E27FC236}">
                <a16:creationId xmlns="" xmlns:a16="http://schemas.microsoft.com/office/drawing/2014/main" id="{C2F51052-E39F-4990-85D0-16924C09B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5532616" cy="3690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6">
            <a:extLst>
              <a:ext uri="{FF2B5EF4-FFF2-40B4-BE49-F238E27FC236}">
                <a16:creationId xmlns="" xmlns:a16="http://schemas.microsoft.com/office/drawing/2014/main" id="{58978ECF-0366-4889-A46B-EF7AA5B38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133600"/>
            <a:ext cx="3530781" cy="18288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4085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0"/>
                                        </p:tgtEl>
                                        <p:attrNameLst>
                                          <p:attrName>style.visibility</p:attrName>
                                        </p:attrNameLst>
                                      </p:cBhvr>
                                      <p:to>
                                        <p:strVal val="visible"/>
                                      </p:to>
                                    </p:set>
                                    <p:animEffect transition="in" filter="fade">
                                      <p:cBhvr>
                                        <p:cTn id="12"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A8F6A0-249C-4611-9448-C1E5F8ECB69E}"/>
              </a:ext>
            </a:extLst>
          </p:cNvPr>
          <p:cNvSpPr>
            <a:spLocks noGrp="1"/>
          </p:cNvSpPr>
          <p:nvPr>
            <p:ph type="title"/>
          </p:nvPr>
        </p:nvSpPr>
        <p:spPr/>
        <p:txBody>
          <a:bodyPr/>
          <a:lstStyle/>
          <a:p>
            <a:r>
              <a:rPr lang="en-US" dirty="0"/>
              <a:t>What’s in a word?</a:t>
            </a:r>
          </a:p>
        </p:txBody>
      </p:sp>
      <p:pic>
        <p:nvPicPr>
          <p:cNvPr id="9" name="Picture 8">
            <a:extLst>
              <a:ext uri="{FF2B5EF4-FFF2-40B4-BE49-F238E27FC236}">
                <a16:creationId xmlns="" xmlns:a16="http://schemas.microsoft.com/office/drawing/2014/main" id="{26D20E07-D605-45D8-8E77-6EDDF6390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6337" y="2362200"/>
            <a:ext cx="3630646" cy="18479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9158" name="Picture 6" descr="Image result for einstein">
            <a:extLst>
              <a:ext uri="{FF2B5EF4-FFF2-40B4-BE49-F238E27FC236}">
                <a16:creationId xmlns="" xmlns:a16="http://schemas.microsoft.com/office/drawing/2014/main" id="{769DAE9B-7FF3-4643-A54B-14645C288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3409950" cy="4541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4503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58"/>
                                        </p:tgtEl>
                                        <p:attrNameLst>
                                          <p:attrName>style.visibility</p:attrName>
                                        </p:attrNameLst>
                                      </p:cBhvr>
                                      <p:to>
                                        <p:strVal val="visible"/>
                                      </p:to>
                                    </p:set>
                                    <p:animEffect transition="in" filter="fade">
                                      <p:cBhvr>
                                        <p:cTn id="12" dur="5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scontent-lax3-1.xx.fbcdn.net/v/t1.15752-9/31454042_2112121202137700_9115762361397936128_n.png?_nc_cat=0&amp;oh=1423ff53470b105aae19ebc986c5a4e3&amp;oe=5B974797">
            <a:extLst>
              <a:ext uri="{FF2B5EF4-FFF2-40B4-BE49-F238E27FC236}">
                <a16:creationId xmlns="" xmlns:a16="http://schemas.microsoft.com/office/drawing/2014/main" id="{979CDF26-43E7-4A04-A483-6D6617677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730" y="1869066"/>
            <a:ext cx="3581400" cy="40973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a:extLst>
              <a:ext uri="{FF2B5EF4-FFF2-40B4-BE49-F238E27FC236}">
                <a16:creationId xmlns="" xmlns:a16="http://schemas.microsoft.com/office/drawing/2014/main" id="{AD8F708C-EDA8-4D60-BD81-CCE3AEC71182}"/>
              </a:ext>
            </a:extLst>
          </p:cNvPr>
          <p:cNvSpPr txBox="1"/>
          <p:nvPr/>
        </p:nvSpPr>
        <p:spPr>
          <a:xfrm>
            <a:off x="4994806" y="5135433"/>
            <a:ext cx="3581399" cy="830997"/>
          </a:xfrm>
          <a:prstGeom prst="rect">
            <a:avLst/>
          </a:prstGeom>
          <a:noFill/>
        </p:spPr>
        <p:txBody>
          <a:bodyPr wrap="square" rtlCol="0">
            <a:spAutoFit/>
          </a:bodyPr>
          <a:lstStyle/>
          <a:p>
            <a:r>
              <a:rPr lang="en-US" sz="1600" dirty="0"/>
              <a:t>Meredith Meyer, Andrei </a:t>
            </a:r>
            <a:r>
              <a:rPr lang="en-US" sz="1600" dirty="0" err="1"/>
              <a:t>Cimpian</a:t>
            </a:r>
            <a:r>
              <a:rPr lang="en-US" sz="1600" dirty="0"/>
              <a:t>, Sarah-Jane Leslie, Edward Freeland</a:t>
            </a:r>
          </a:p>
          <a:p>
            <a:r>
              <a:rPr lang="en-US" sz="1600" dirty="0"/>
              <a:t>January 2015</a:t>
            </a:r>
          </a:p>
        </p:txBody>
      </p:sp>
      <p:sp>
        <p:nvSpPr>
          <p:cNvPr id="4" name="Rectangle 2">
            <a:extLst>
              <a:ext uri="{FF2B5EF4-FFF2-40B4-BE49-F238E27FC236}">
                <a16:creationId xmlns="" xmlns:a16="http://schemas.microsoft.com/office/drawing/2014/main" id="{E9DD0850-91A1-4DEE-84DE-EE37A2B1C6F5}"/>
              </a:ext>
            </a:extLst>
          </p:cNvPr>
          <p:cNvSpPr txBox="1">
            <a:spLocks noChangeArrowheads="1"/>
          </p:cNvSpPr>
          <p:nvPr/>
        </p:nvSpPr>
        <p:spPr>
          <a:xfrm>
            <a:off x="457200" y="277813"/>
            <a:ext cx="8686800" cy="1139825"/>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pPr eaLnBrk="1" hangingPunct="1"/>
            <a:r>
              <a:rPr lang="en-US" altLang="en-US" sz="3800" dirty="0"/>
              <a:t>What is needed for success in science?</a:t>
            </a:r>
          </a:p>
          <a:p>
            <a:pPr eaLnBrk="1" hangingPunct="1"/>
            <a:r>
              <a:rPr lang="en-US" altLang="en-US" sz="3800" dirty="0"/>
              <a:t>   Innate ability or potential to learn?   </a:t>
            </a:r>
          </a:p>
        </p:txBody>
      </p:sp>
      <p:sp>
        <p:nvSpPr>
          <p:cNvPr id="3" name="TextBox 2">
            <a:extLst>
              <a:ext uri="{FF2B5EF4-FFF2-40B4-BE49-F238E27FC236}">
                <a16:creationId xmlns="" xmlns:a16="http://schemas.microsoft.com/office/drawing/2014/main" id="{9DA1208A-BF07-49E5-BBAA-6FE3CCDF3B3A}"/>
              </a:ext>
            </a:extLst>
          </p:cNvPr>
          <p:cNvSpPr txBox="1"/>
          <p:nvPr/>
        </p:nvSpPr>
        <p:spPr>
          <a:xfrm>
            <a:off x="4994807" y="2948252"/>
            <a:ext cx="3387193" cy="1938992"/>
          </a:xfrm>
          <a:prstGeom prst="rect">
            <a:avLst/>
          </a:prstGeom>
          <a:noFill/>
        </p:spPr>
        <p:txBody>
          <a:bodyPr wrap="square" rtlCol="0">
            <a:spAutoFit/>
          </a:bodyPr>
          <a:lstStyle/>
          <a:p>
            <a:r>
              <a:rPr lang="en-US" sz="2400" b="1" dirty="0">
                <a:solidFill>
                  <a:srgbClr val="C00000"/>
                </a:solidFill>
              </a:rPr>
              <a:t>Disciplines most associated with “innate ability” </a:t>
            </a:r>
          </a:p>
          <a:p>
            <a:r>
              <a:rPr lang="en-US" sz="2400" b="1" dirty="0">
                <a:solidFill>
                  <a:srgbClr val="C00000"/>
                </a:solidFill>
              </a:rPr>
              <a:t>are most heavily dominated by men.</a:t>
            </a:r>
          </a:p>
        </p:txBody>
      </p:sp>
      <p:sp>
        <p:nvSpPr>
          <p:cNvPr id="5" name="Rectangle 4">
            <a:extLst>
              <a:ext uri="{FF2B5EF4-FFF2-40B4-BE49-F238E27FC236}">
                <a16:creationId xmlns="" xmlns:a16="http://schemas.microsoft.com/office/drawing/2014/main" id="{1438D1F2-DFC7-430E-A70B-BB1FE5A4B827}"/>
              </a:ext>
            </a:extLst>
          </p:cNvPr>
          <p:cNvSpPr/>
          <p:nvPr/>
        </p:nvSpPr>
        <p:spPr>
          <a:xfrm>
            <a:off x="4994807" y="1692264"/>
            <a:ext cx="2645276" cy="1077218"/>
          </a:xfrm>
          <a:prstGeom prst="rect">
            <a:avLst/>
          </a:prstGeom>
          <a:ln w="38100">
            <a:noFill/>
          </a:ln>
        </p:spPr>
        <p:txBody>
          <a:bodyPr wrap="none">
            <a:spAutoFit/>
          </a:bodyPr>
          <a:lstStyle/>
          <a:p>
            <a:r>
              <a:rPr lang="en-US" altLang="en-US" sz="3200" b="1" dirty="0">
                <a:solidFill>
                  <a:srgbClr val="006C31"/>
                </a:solidFill>
                <a:latin typeface="+mj-lt"/>
              </a:rPr>
              <a:t>Field-specific </a:t>
            </a:r>
            <a:br>
              <a:rPr lang="en-US" altLang="en-US" sz="3200" b="1" dirty="0">
                <a:solidFill>
                  <a:srgbClr val="006C31"/>
                </a:solidFill>
                <a:latin typeface="+mj-lt"/>
              </a:rPr>
            </a:br>
            <a:r>
              <a:rPr lang="en-US" altLang="en-US" sz="3200" b="1" dirty="0">
                <a:solidFill>
                  <a:srgbClr val="006C31"/>
                </a:solidFill>
                <a:latin typeface="+mj-lt"/>
              </a:rPr>
              <a:t>ability beliefs</a:t>
            </a:r>
            <a:endParaRPr lang="en-US" sz="3200" b="1" dirty="0">
              <a:solidFill>
                <a:srgbClr val="006C31"/>
              </a:solidFill>
              <a:latin typeface="+mj-lt"/>
            </a:endParaRPr>
          </a:p>
        </p:txBody>
      </p:sp>
    </p:spTree>
    <p:extLst>
      <p:ext uri="{BB962C8B-B14F-4D97-AF65-F5344CB8AC3E}">
        <p14:creationId xmlns:p14="http://schemas.microsoft.com/office/powerpoint/2010/main" val="237661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0"/>
                                        </p:tgtEl>
                                        <p:attrNameLst>
                                          <p:attrName>style.visibility</p:attrName>
                                        </p:attrNameLst>
                                      </p:cBhvr>
                                      <p:to>
                                        <p:strVal val="visible"/>
                                      </p:to>
                                    </p:set>
                                    <p:animEffect transition="in" filter="fade">
                                      <p:cBhvr>
                                        <p:cTn id="12" dur="500"/>
                                        <p:tgtEl>
                                          <p:spTgt spid="481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535177A6-11C9-4555-A3CC-40084FAA3E5F}"/>
              </a:ext>
            </a:extLst>
          </p:cNvPr>
          <p:cNvSpPr txBox="1">
            <a:spLocks noChangeArrowheads="1"/>
          </p:cNvSpPr>
          <p:nvPr/>
        </p:nvSpPr>
        <p:spPr>
          <a:xfrm>
            <a:off x="457200" y="277813"/>
            <a:ext cx="8686800" cy="1139825"/>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pPr eaLnBrk="1" hangingPunct="1"/>
            <a:r>
              <a:rPr lang="en-US" altLang="en-US" sz="3800" dirty="0"/>
              <a:t>What is needed for success in science?  </a:t>
            </a:r>
          </a:p>
          <a:p>
            <a:pPr eaLnBrk="1" hangingPunct="1"/>
            <a:r>
              <a:rPr lang="en-US" altLang="en-US" sz="3800" dirty="0"/>
              <a:t>  But wait. Maybe it’s not FAB.  Maybe it’s…</a:t>
            </a:r>
          </a:p>
        </p:txBody>
      </p:sp>
    </p:spTree>
    <p:extLst>
      <p:ext uri="{BB962C8B-B14F-4D97-AF65-F5344CB8AC3E}">
        <p14:creationId xmlns:p14="http://schemas.microsoft.com/office/powerpoint/2010/main" val="151023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9515B97-871B-4E4D-B25F-615DF0852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3877" y="1905000"/>
            <a:ext cx="5303520" cy="3824335"/>
          </a:xfrm>
          <a:prstGeom prst="rect">
            <a:avLst/>
          </a:prstGeom>
        </p:spPr>
      </p:pic>
      <p:sp>
        <p:nvSpPr>
          <p:cNvPr id="4" name="TextBox 3">
            <a:extLst>
              <a:ext uri="{FF2B5EF4-FFF2-40B4-BE49-F238E27FC236}">
                <a16:creationId xmlns="" xmlns:a16="http://schemas.microsoft.com/office/drawing/2014/main" id="{4B7913A6-612D-42C6-95C8-A180FFDF8AA3}"/>
              </a:ext>
            </a:extLst>
          </p:cNvPr>
          <p:cNvSpPr txBox="1"/>
          <p:nvPr/>
        </p:nvSpPr>
        <p:spPr>
          <a:xfrm>
            <a:off x="875639" y="4665444"/>
            <a:ext cx="2286000" cy="923330"/>
          </a:xfrm>
          <a:prstGeom prst="rect">
            <a:avLst/>
          </a:prstGeom>
          <a:noFill/>
        </p:spPr>
        <p:txBody>
          <a:bodyPr wrap="square" rtlCol="0">
            <a:spAutoFit/>
          </a:bodyPr>
          <a:lstStyle/>
          <a:p>
            <a:pPr algn="r"/>
            <a:r>
              <a:rPr lang="en-US" dirty="0"/>
              <a:t>Donna K. Ginther, </a:t>
            </a:r>
            <a:r>
              <a:rPr lang="en-US" dirty="0" err="1"/>
              <a:t>Shulamit</a:t>
            </a:r>
            <a:r>
              <a:rPr lang="en-US" dirty="0"/>
              <a:t> Kahn</a:t>
            </a:r>
          </a:p>
          <a:p>
            <a:pPr algn="r"/>
            <a:r>
              <a:rPr lang="en-US" dirty="0"/>
              <a:t>July 2015</a:t>
            </a:r>
          </a:p>
        </p:txBody>
      </p:sp>
      <p:sp>
        <p:nvSpPr>
          <p:cNvPr id="5" name="Rectangle 2">
            <a:extLst>
              <a:ext uri="{FF2B5EF4-FFF2-40B4-BE49-F238E27FC236}">
                <a16:creationId xmlns="" xmlns:a16="http://schemas.microsoft.com/office/drawing/2014/main" id="{535177A6-11C9-4555-A3CC-40084FAA3E5F}"/>
              </a:ext>
            </a:extLst>
          </p:cNvPr>
          <p:cNvSpPr txBox="1">
            <a:spLocks noChangeArrowheads="1"/>
          </p:cNvSpPr>
          <p:nvPr/>
        </p:nvSpPr>
        <p:spPr>
          <a:xfrm>
            <a:off x="457200" y="277813"/>
            <a:ext cx="8686800" cy="1139825"/>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pPr eaLnBrk="1" hangingPunct="1"/>
            <a:r>
              <a:rPr lang="en-US" altLang="en-US" sz="3800" dirty="0"/>
              <a:t>What is needed for success in science?  </a:t>
            </a:r>
          </a:p>
          <a:p>
            <a:pPr eaLnBrk="1" hangingPunct="1"/>
            <a:r>
              <a:rPr lang="en-US" altLang="en-US" sz="3800" dirty="0"/>
              <a:t>               Quantitative GRE scores!</a:t>
            </a:r>
          </a:p>
        </p:txBody>
      </p:sp>
      <p:sp>
        <p:nvSpPr>
          <p:cNvPr id="6" name="TextBox 5">
            <a:extLst>
              <a:ext uri="{FF2B5EF4-FFF2-40B4-BE49-F238E27FC236}">
                <a16:creationId xmlns="" xmlns:a16="http://schemas.microsoft.com/office/drawing/2014/main" id="{94FAE813-A3F4-4EFE-B94E-685C1DDB2BA8}"/>
              </a:ext>
            </a:extLst>
          </p:cNvPr>
          <p:cNvSpPr txBox="1"/>
          <p:nvPr/>
        </p:nvSpPr>
        <p:spPr>
          <a:xfrm>
            <a:off x="493976" y="2605881"/>
            <a:ext cx="2782624" cy="1815882"/>
          </a:xfrm>
          <a:prstGeom prst="rect">
            <a:avLst/>
          </a:prstGeom>
          <a:noFill/>
        </p:spPr>
        <p:txBody>
          <a:bodyPr wrap="square" rtlCol="0">
            <a:spAutoFit/>
          </a:bodyPr>
          <a:lstStyle/>
          <a:p>
            <a:r>
              <a:rPr lang="en-US" sz="2800" b="1" dirty="0">
                <a:solidFill>
                  <a:srgbClr val="C00000"/>
                </a:solidFill>
              </a:rPr>
              <a:t>Quantitative GRE scores produce a </a:t>
            </a:r>
          </a:p>
          <a:p>
            <a:r>
              <a:rPr lang="en-US" sz="2800" b="1" dirty="0">
                <a:solidFill>
                  <a:srgbClr val="C00000"/>
                </a:solidFill>
              </a:rPr>
              <a:t>similar graph</a:t>
            </a:r>
          </a:p>
        </p:txBody>
      </p:sp>
    </p:spTree>
    <p:extLst>
      <p:ext uri="{BB962C8B-B14F-4D97-AF65-F5344CB8AC3E}">
        <p14:creationId xmlns:p14="http://schemas.microsoft.com/office/powerpoint/2010/main" val="97981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41B5E37-CB37-44CE-8192-0F1CA3A01B77}"/>
              </a:ext>
            </a:extLst>
          </p:cNvPr>
          <p:cNvSpPr txBox="1"/>
          <p:nvPr/>
        </p:nvSpPr>
        <p:spPr>
          <a:xfrm>
            <a:off x="381000" y="347216"/>
            <a:ext cx="8726557" cy="646331"/>
          </a:xfrm>
          <a:prstGeom prst="rect">
            <a:avLst/>
          </a:prstGeom>
          <a:noFill/>
        </p:spPr>
        <p:txBody>
          <a:bodyPr wrap="square" rtlCol="0">
            <a:spAutoFit/>
          </a:bodyPr>
          <a:lstStyle/>
          <a:p>
            <a:r>
              <a:rPr lang="en-US" sz="3600" b="1" dirty="0">
                <a:solidFill>
                  <a:srgbClr val="002060"/>
                </a:solidFill>
              </a:rPr>
              <a:t>Lisa Randall studies general relativity. </a:t>
            </a:r>
            <a:endParaRPr lang="en-US" sz="3200" b="1" dirty="0">
              <a:solidFill>
                <a:srgbClr val="002060"/>
              </a:solidFill>
            </a:endParaRPr>
          </a:p>
        </p:txBody>
      </p:sp>
      <p:sp>
        <p:nvSpPr>
          <p:cNvPr id="5" name="TextBox 4">
            <a:extLst>
              <a:ext uri="{FF2B5EF4-FFF2-40B4-BE49-F238E27FC236}">
                <a16:creationId xmlns="" xmlns:a16="http://schemas.microsoft.com/office/drawing/2014/main" id="{E7E8FE64-5948-4983-A9DD-20A5F564BF83}"/>
              </a:ext>
            </a:extLst>
          </p:cNvPr>
          <p:cNvSpPr txBox="1"/>
          <p:nvPr/>
        </p:nvSpPr>
        <p:spPr>
          <a:xfrm>
            <a:off x="5410200" y="3276600"/>
            <a:ext cx="3733800" cy="830997"/>
          </a:xfrm>
          <a:prstGeom prst="rect">
            <a:avLst/>
          </a:prstGeom>
          <a:noFill/>
        </p:spPr>
        <p:txBody>
          <a:bodyPr wrap="square" rtlCol="0">
            <a:spAutoFit/>
          </a:bodyPr>
          <a:lstStyle/>
          <a:p>
            <a:pPr algn="ctr"/>
            <a:r>
              <a:rPr lang="en-US" sz="2400" b="1" dirty="0">
                <a:solidFill>
                  <a:srgbClr val="002060"/>
                </a:solidFill>
              </a:rPr>
              <a:t>Much-hated nickname on Harvard campus:</a:t>
            </a:r>
          </a:p>
        </p:txBody>
      </p:sp>
      <p:pic>
        <p:nvPicPr>
          <p:cNvPr id="7" name="Picture 6">
            <a:extLst>
              <a:ext uri="{FF2B5EF4-FFF2-40B4-BE49-F238E27FC236}">
                <a16:creationId xmlns="" xmlns:a16="http://schemas.microsoft.com/office/drawing/2014/main" id="{E7212AD9-6525-4075-976C-8696CCD2A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64" y="2743200"/>
            <a:ext cx="4829136" cy="3048000"/>
          </a:xfrm>
          <a:prstGeom prst="rect">
            <a:avLst/>
          </a:prstGeom>
        </p:spPr>
      </p:pic>
      <p:sp>
        <p:nvSpPr>
          <p:cNvPr id="8" name="TextBox 7">
            <a:extLst>
              <a:ext uri="{FF2B5EF4-FFF2-40B4-BE49-F238E27FC236}">
                <a16:creationId xmlns="" xmlns:a16="http://schemas.microsoft.com/office/drawing/2014/main" id="{0854B95D-9554-49D3-B98A-FE312F50C478}"/>
              </a:ext>
            </a:extLst>
          </p:cNvPr>
          <p:cNvSpPr txBox="1"/>
          <p:nvPr/>
        </p:nvSpPr>
        <p:spPr>
          <a:xfrm>
            <a:off x="417443" y="1143000"/>
            <a:ext cx="8726557" cy="1661993"/>
          </a:xfrm>
          <a:prstGeom prst="rect">
            <a:avLst/>
          </a:prstGeom>
          <a:noFill/>
        </p:spPr>
        <p:txBody>
          <a:bodyPr wrap="square" rtlCol="0">
            <a:spAutoFit/>
          </a:bodyPr>
          <a:lstStyle/>
          <a:p>
            <a:r>
              <a:rPr lang="en-US" sz="2800" b="1" dirty="0"/>
              <a:t>She is a professor of physics at Harvard.</a:t>
            </a:r>
            <a:br>
              <a:rPr lang="en-US" sz="2800" b="1" dirty="0"/>
            </a:br>
            <a:r>
              <a:rPr lang="en-US" sz="2800" b="1" dirty="0"/>
              <a:t>She is a Guggenheim Fellow.</a:t>
            </a:r>
          </a:p>
          <a:p>
            <a:r>
              <a:rPr lang="en-US" sz="2800" b="1" dirty="0"/>
              <a:t>One of TIME’s most influential 100 people of 2007. </a:t>
            </a:r>
          </a:p>
          <a:p>
            <a:endParaRPr lang="en-US" dirty="0"/>
          </a:p>
        </p:txBody>
      </p:sp>
      <p:sp>
        <p:nvSpPr>
          <p:cNvPr id="9" name="TextBox 8">
            <a:extLst>
              <a:ext uri="{FF2B5EF4-FFF2-40B4-BE49-F238E27FC236}">
                <a16:creationId xmlns="" xmlns:a16="http://schemas.microsoft.com/office/drawing/2014/main" id="{F605C70A-C3FA-4E5A-BCF0-77112347C01F}"/>
              </a:ext>
            </a:extLst>
          </p:cNvPr>
          <p:cNvSpPr txBox="1"/>
          <p:nvPr/>
        </p:nvSpPr>
        <p:spPr>
          <a:xfrm>
            <a:off x="5520546" y="4267200"/>
            <a:ext cx="3513107" cy="861774"/>
          </a:xfrm>
          <a:prstGeom prst="rect">
            <a:avLst/>
          </a:prstGeom>
          <a:noFill/>
        </p:spPr>
        <p:txBody>
          <a:bodyPr wrap="square" rtlCol="0">
            <a:spAutoFit/>
          </a:bodyPr>
          <a:lstStyle/>
          <a:p>
            <a:pPr algn="ctr"/>
            <a:r>
              <a:rPr lang="en-US" sz="3000" b="1" i="1" dirty="0">
                <a:solidFill>
                  <a:srgbClr val="C00000"/>
                </a:solidFill>
              </a:rPr>
              <a:t>The Physics Babe</a:t>
            </a:r>
          </a:p>
          <a:p>
            <a:endParaRPr lang="en-US" dirty="0"/>
          </a:p>
        </p:txBody>
      </p:sp>
    </p:spTree>
    <p:extLst>
      <p:ext uri="{BB962C8B-B14F-4D97-AF65-F5344CB8AC3E}">
        <p14:creationId xmlns:p14="http://schemas.microsoft.com/office/powerpoint/2010/main" val="95812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5F1B7E8-7E9F-4225-8B5F-5F4BA99E00E2}"/>
              </a:ext>
            </a:extLst>
          </p:cNvPr>
          <p:cNvSpPr txBox="1"/>
          <p:nvPr/>
        </p:nvSpPr>
        <p:spPr>
          <a:xfrm>
            <a:off x="685800" y="4152790"/>
            <a:ext cx="3200400" cy="1754326"/>
          </a:xfrm>
          <a:prstGeom prst="rect">
            <a:avLst/>
          </a:prstGeom>
          <a:noFill/>
        </p:spPr>
        <p:txBody>
          <a:bodyPr wrap="square" rtlCol="0">
            <a:spAutoFit/>
          </a:bodyPr>
          <a:lstStyle/>
          <a:p>
            <a:r>
              <a:rPr lang="en-US" dirty="0"/>
              <a:t>Liane Moneta-Koehler, Abigail M. Brown, Kimberly A. Petrie, Brent J. Evans, Roger Chalkley,  2017</a:t>
            </a:r>
          </a:p>
          <a:p>
            <a:endParaRPr lang="en-US" dirty="0"/>
          </a:p>
          <a:p>
            <a:r>
              <a:rPr lang="en-US" dirty="0"/>
              <a:t>Vanderbilt biological sciences</a:t>
            </a:r>
          </a:p>
        </p:txBody>
      </p:sp>
      <p:grpSp>
        <p:nvGrpSpPr>
          <p:cNvPr id="9" name="Group 8">
            <a:extLst>
              <a:ext uri="{FF2B5EF4-FFF2-40B4-BE49-F238E27FC236}">
                <a16:creationId xmlns="" xmlns:a16="http://schemas.microsoft.com/office/drawing/2014/main" id="{E8D05332-EFB1-4E01-91C5-3878E554CB18}"/>
              </a:ext>
            </a:extLst>
          </p:cNvPr>
          <p:cNvGrpSpPr/>
          <p:nvPr/>
        </p:nvGrpSpPr>
        <p:grpSpPr>
          <a:xfrm>
            <a:off x="4562061" y="1752600"/>
            <a:ext cx="4114800" cy="4191000"/>
            <a:chOff x="3962400" y="609600"/>
            <a:chExt cx="4953000" cy="5257800"/>
          </a:xfrm>
        </p:grpSpPr>
        <p:sp>
          <p:nvSpPr>
            <p:cNvPr id="7" name="Rectangle 6">
              <a:extLst>
                <a:ext uri="{FF2B5EF4-FFF2-40B4-BE49-F238E27FC236}">
                  <a16:creationId xmlns="" xmlns:a16="http://schemas.microsoft.com/office/drawing/2014/main" id="{645BCC92-F5F3-4C25-A19F-2E9B95F8C734}"/>
                </a:ext>
              </a:extLst>
            </p:cNvPr>
            <p:cNvSpPr/>
            <p:nvPr/>
          </p:nvSpPr>
          <p:spPr>
            <a:xfrm>
              <a:off x="3962400" y="609600"/>
              <a:ext cx="49530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33715783-ABCC-4E43-9C4D-687CBBE4BE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2603" y="687319"/>
              <a:ext cx="4672594" cy="5102362"/>
            </a:xfrm>
            <a:prstGeom prst="rect">
              <a:avLst/>
            </a:prstGeom>
          </p:spPr>
        </p:pic>
      </p:grpSp>
      <p:sp>
        <p:nvSpPr>
          <p:cNvPr id="6" name="Rectangle 2">
            <a:extLst>
              <a:ext uri="{FF2B5EF4-FFF2-40B4-BE49-F238E27FC236}">
                <a16:creationId xmlns="" xmlns:a16="http://schemas.microsoft.com/office/drawing/2014/main" id="{B4174764-C349-40DD-AF86-91312016123F}"/>
              </a:ext>
            </a:extLst>
          </p:cNvPr>
          <p:cNvSpPr txBox="1">
            <a:spLocks noChangeArrowheads="1"/>
          </p:cNvSpPr>
          <p:nvPr/>
        </p:nvSpPr>
        <p:spPr>
          <a:xfrm>
            <a:off x="457200" y="277813"/>
            <a:ext cx="8686800" cy="1139825"/>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pPr eaLnBrk="1" hangingPunct="1"/>
            <a:r>
              <a:rPr lang="en-US" altLang="en-US" sz="3800" dirty="0"/>
              <a:t>What is needed for success in science?  </a:t>
            </a:r>
          </a:p>
          <a:p>
            <a:pPr eaLnBrk="1" hangingPunct="1"/>
            <a:r>
              <a:rPr lang="en-US" altLang="en-US" sz="3800" dirty="0"/>
              <a:t>      Are GRE scores useful predictors?</a:t>
            </a:r>
          </a:p>
        </p:txBody>
      </p:sp>
      <p:sp>
        <p:nvSpPr>
          <p:cNvPr id="11" name="TextBox 10">
            <a:extLst>
              <a:ext uri="{FF2B5EF4-FFF2-40B4-BE49-F238E27FC236}">
                <a16:creationId xmlns="" xmlns:a16="http://schemas.microsoft.com/office/drawing/2014/main" id="{31EED685-6F52-48EF-9CE5-4E4D2343BE4C}"/>
              </a:ext>
            </a:extLst>
          </p:cNvPr>
          <p:cNvSpPr txBox="1"/>
          <p:nvPr/>
        </p:nvSpPr>
        <p:spPr>
          <a:xfrm>
            <a:off x="609600" y="2463105"/>
            <a:ext cx="3505200" cy="1384995"/>
          </a:xfrm>
          <a:prstGeom prst="rect">
            <a:avLst/>
          </a:prstGeom>
          <a:noFill/>
        </p:spPr>
        <p:txBody>
          <a:bodyPr wrap="square" rtlCol="0">
            <a:spAutoFit/>
          </a:bodyPr>
          <a:lstStyle/>
          <a:p>
            <a:r>
              <a:rPr lang="en-US" sz="2800" b="1" dirty="0">
                <a:solidFill>
                  <a:srgbClr val="C00000"/>
                </a:solidFill>
              </a:rPr>
              <a:t>GRE scores predict good grades, not research success.</a:t>
            </a:r>
          </a:p>
        </p:txBody>
      </p:sp>
      <p:sp>
        <p:nvSpPr>
          <p:cNvPr id="2" name="Oval 1">
            <a:extLst>
              <a:ext uri="{FF2B5EF4-FFF2-40B4-BE49-F238E27FC236}">
                <a16:creationId xmlns="" xmlns:a16="http://schemas.microsoft.com/office/drawing/2014/main" id="{54064713-7ABB-4DA9-A118-D12CD26F7C9C}"/>
              </a:ext>
            </a:extLst>
          </p:cNvPr>
          <p:cNvSpPr/>
          <p:nvPr/>
        </p:nvSpPr>
        <p:spPr>
          <a:xfrm>
            <a:off x="7315200" y="2362200"/>
            <a:ext cx="1501328" cy="1295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37A7F21C-5E34-44B6-BAD4-0B802B0FC3AA}"/>
              </a:ext>
            </a:extLst>
          </p:cNvPr>
          <p:cNvSpPr txBox="1"/>
          <p:nvPr/>
        </p:nvSpPr>
        <p:spPr>
          <a:xfrm>
            <a:off x="7501249" y="3719550"/>
            <a:ext cx="1295400" cy="400110"/>
          </a:xfrm>
          <a:prstGeom prst="rect">
            <a:avLst/>
          </a:prstGeom>
          <a:noFill/>
        </p:spPr>
        <p:txBody>
          <a:bodyPr wrap="square" rtlCol="0">
            <a:spAutoFit/>
          </a:bodyPr>
          <a:lstStyle/>
          <a:p>
            <a:r>
              <a:rPr lang="en-US" sz="2000" b="1" dirty="0">
                <a:solidFill>
                  <a:srgbClr val="FF0000"/>
                </a:solidFill>
              </a:rPr>
              <a:t>Grades!</a:t>
            </a:r>
          </a:p>
        </p:txBody>
      </p:sp>
      <p:sp>
        <p:nvSpPr>
          <p:cNvPr id="12" name="Oval 11">
            <a:extLst>
              <a:ext uri="{FF2B5EF4-FFF2-40B4-BE49-F238E27FC236}">
                <a16:creationId xmlns="" xmlns:a16="http://schemas.microsoft.com/office/drawing/2014/main" id="{FF83BF5A-1F43-4D92-8CE8-8B8BD7F811E3}"/>
              </a:ext>
            </a:extLst>
          </p:cNvPr>
          <p:cNvSpPr/>
          <p:nvPr/>
        </p:nvSpPr>
        <p:spPr>
          <a:xfrm>
            <a:off x="5280472" y="2743200"/>
            <a:ext cx="1501328" cy="1295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289A5C82-D0BE-4504-A494-3271D9C9D7BC}"/>
              </a:ext>
            </a:extLst>
          </p:cNvPr>
          <p:cNvSpPr txBox="1"/>
          <p:nvPr/>
        </p:nvSpPr>
        <p:spPr>
          <a:xfrm>
            <a:off x="5486400" y="2324210"/>
            <a:ext cx="1501328" cy="400110"/>
          </a:xfrm>
          <a:prstGeom prst="rect">
            <a:avLst/>
          </a:prstGeom>
          <a:noFill/>
        </p:spPr>
        <p:txBody>
          <a:bodyPr wrap="square" rtlCol="0">
            <a:spAutoFit/>
          </a:bodyPr>
          <a:lstStyle/>
          <a:p>
            <a:r>
              <a:rPr lang="en-US" sz="2000" b="1" dirty="0">
                <a:solidFill>
                  <a:srgbClr val="FF0000"/>
                </a:solidFill>
              </a:rPr>
              <a:t>Research?</a:t>
            </a:r>
          </a:p>
        </p:txBody>
      </p:sp>
    </p:spTree>
    <p:extLst>
      <p:ext uri="{BB962C8B-B14F-4D97-AF65-F5344CB8AC3E}">
        <p14:creationId xmlns:p14="http://schemas.microsoft.com/office/powerpoint/2010/main" val="364032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2" grpId="0" animBg="1"/>
      <p:bldP spid="3" grpId="0"/>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5F1B7E8-7E9F-4225-8B5F-5F4BA99E00E2}"/>
              </a:ext>
            </a:extLst>
          </p:cNvPr>
          <p:cNvSpPr txBox="1"/>
          <p:nvPr/>
        </p:nvSpPr>
        <p:spPr>
          <a:xfrm>
            <a:off x="1409700" y="2819400"/>
            <a:ext cx="6781800" cy="1569660"/>
          </a:xfrm>
          <a:prstGeom prst="rect">
            <a:avLst/>
          </a:prstGeom>
          <a:noFill/>
        </p:spPr>
        <p:txBody>
          <a:bodyPr wrap="square" rtlCol="0">
            <a:spAutoFit/>
          </a:bodyPr>
          <a:lstStyle/>
          <a:p>
            <a:r>
              <a:rPr lang="en-US" sz="2400" b="1" dirty="0">
                <a:solidFill>
                  <a:srgbClr val="C00000"/>
                </a:solidFill>
              </a:rPr>
              <a:t>“While there was a very slight correlation between GRE scores and graduate course grades, there was no correlation with other measures of success in graduate school”</a:t>
            </a:r>
          </a:p>
        </p:txBody>
      </p:sp>
      <p:sp>
        <p:nvSpPr>
          <p:cNvPr id="6" name="Rectangle 2">
            <a:extLst>
              <a:ext uri="{FF2B5EF4-FFF2-40B4-BE49-F238E27FC236}">
                <a16:creationId xmlns="" xmlns:a16="http://schemas.microsoft.com/office/drawing/2014/main" id="{B4174764-C349-40DD-AF86-91312016123F}"/>
              </a:ext>
            </a:extLst>
          </p:cNvPr>
          <p:cNvSpPr txBox="1">
            <a:spLocks noChangeArrowheads="1"/>
          </p:cNvSpPr>
          <p:nvPr/>
        </p:nvSpPr>
        <p:spPr>
          <a:xfrm>
            <a:off x="457200" y="277813"/>
            <a:ext cx="8686800" cy="1139825"/>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pPr eaLnBrk="1" hangingPunct="1"/>
            <a:r>
              <a:rPr lang="en-US" altLang="en-US" sz="3800" dirty="0"/>
              <a:t>What is needed for success in science?  </a:t>
            </a:r>
          </a:p>
          <a:p>
            <a:pPr eaLnBrk="1" hangingPunct="1"/>
            <a:r>
              <a:rPr lang="en-US" altLang="en-US" sz="3800" dirty="0"/>
              <a:t>      Are GRE scores useful predictors?</a:t>
            </a:r>
          </a:p>
        </p:txBody>
      </p:sp>
      <p:sp>
        <p:nvSpPr>
          <p:cNvPr id="14" name="TextBox 13">
            <a:extLst>
              <a:ext uri="{FF2B5EF4-FFF2-40B4-BE49-F238E27FC236}">
                <a16:creationId xmlns="" xmlns:a16="http://schemas.microsoft.com/office/drawing/2014/main" id="{FC77092A-F121-4D56-961B-6600CC40B521}"/>
              </a:ext>
            </a:extLst>
          </p:cNvPr>
          <p:cNvSpPr txBox="1"/>
          <p:nvPr/>
        </p:nvSpPr>
        <p:spPr>
          <a:xfrm>
            <a:off x="5029200" y="4572000"/>
            <a:ext cx="3048000" cy="646331"/>
          </a:xfrm>
          <a:prstGeom prst="rect">
            <a:avLst/>
          </a:prstGeom>
          <a:noFill/>
        </p:spPr>
        <p:txBody>
          <a:bodyPr wrap="square" rtlCol="0">
            <a:spAutoFit/>
          </a:bodyPr>
          <a:lstStyle/>
          <a:p>
            <a:r>
              <a:rPr lang="en-US" dirty="0"/>
              <a:t>David Morin,  1996</a:t>
            </a:r>
          </a:p>
          <a:p>
            <a:r>
              <a:rPr lang="en-US" dirty="0"/>
              <a:t>Harvard Dept. of Physics</a:t>
            </a:r>
          </a:p>
        </p:txBody>
      </p:sp>
    </p:spTree>
    <p:extLst>
      <p:ext uri="{BB962C8B-B14F-4D97-AF65-F5344CB8AC3E}">
        <p14:creationId xmlns:p14="http://schemas.microsoft.com/office/powerpoint/2010/main" val="41917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6" descr="Image result for plant icon">
            <a:extLst>
              <a:ext uri="{FF2B5EF4-FFF2-40B4-BE49-F238E27FC236}">
                <a16:creationId xmlns="" xmlns:a16="http://schemas.microsoft.com/office/drawing/2014/main" id="{7903030E-8DB0-4A1B-A951-D88534D2AF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2161" y="1504122"/>
            <a:ext cx="1924878" cy="19248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 xmlns:a16="http://schemas.microsoft.com/office/drawing/2014/main" id="{9336458A-303F-47DB-8B9E-200375556B48}"/>
              </a:ext>
            </a:extLst>
          </p:cNvPr>
          <p:cNvSpPr txBox="1">
            <a:spLocks noChangeArrowheads="1"/>
          </p:cNvSpPr>
          <p:nvPr/>
        </p:nvSpPr>
        <p:spPr>
          <a:xfrm>
            <a:off x="457200" y="277813"/>
            <a:ext cx="8229600" cy="1139825"/>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pPr eaLnBrk="1" hangingPunct="1"/>
            <a:r>
              <a:rPr lang="en-US" altLang="en-US" sz="3800" dirty="0"/>
              <a:t>What is needed for success?</a:t>
            </a:r>
            <a:br>
              <a:rPr lang="en-US" altLang="en-US" sz="3800" dirty="0"/>
            </a:br>
            <a:r>
              <a:rPr lang="en-US" altLang="en-US" sz="3800" dirty="0"/>
              <a:t>        What do grad schools look for?</a:t>
            </a:r>
          </a:p>
        </p:txBody>
      </p:sp>
      <p:sp>
        <p:nvSpPr>
          <p:cNvPr id="4" name="TextBox 3">
            <a:extLst>
              <a:ext uri="{FF2B5EF4-FFF2-40B4-BE49-F238E27FC236}">
                <a16:creationId xmlns="" xmlns:a16="http://schemas.microsoft.com/office/drawing/2014/main" id="{4324F10E-F142-4563-8F5A-CABF803BFA7E}"/>
              </a:ext>
            </a:extLst>
          </p:cNvPr>
          <p:cNvSpPr txBox="1"/>
          <p:nvPr/>
        </p:nvSpPr>
        <p:spPr>
          <a:xfrm>
            <a:off x="914400" y="3429000"/>
            <a:ext cx="3505200" cy="1200329"/>
          </a:xfrm>
          <a:prstGeom prst="rect">
            <a:avLst/>
          </a:prstGeom>
          <a:noFill/>
        </p:spPr>
        <p:txBody>
          <a:bodyPr wrap="square" rtlCol="0">
            <a:spAutoFit/>
          </a:bodyPr>
          <a:lstStyle/>
          <a:p>
            <a:r>
              <a:rPr lang="en-US" sz="2400" dirty="0">
                <a:solidFill>
                  <a:srgbClr val="002060"/>
                </a:solidFill>
              </a:rPr>
              <a:t>Grades, GRE scores, “diamonds in the rough”</a:t>
            </a:r>
          </a:p>
          <a:p>
            <a:r>
              <a:rPr lang="en-US" sz="2400" dirty="0">
                <a:solidFill>
                  <a:srgbClr val="002060"/>
                </a:solidFill>
              </a:rPr>
              <a:t>“geniuses”…</a:t>
            </a:r>
          </a:p>
        </p:txBody>
      </p:sp>
      <p:sp>
        <p:nvSpPr>
          <p:cNvPr id="8" name="TextBox 7">
            <a:extLst>
              <a:ext uri="{FF2B5EF4-FFF2-40B4-BE49-F238E27FC236}">
                <a16:creationId xmlns="" xmlns:a16="http://schemas.microsoft.com/office/drawing/2014/main" id="{7B0D462E-9118-4DA7-A11F-95AF0198A317}"/>
              </a:ext>
            </a:extLst>
          </p:cNvPr>
          <p:cNvSpPr txBox="1"/>
          <p:nvPr/>
        </p:nvSpPr>
        <p:spPr>
          <a:xfrm>
            <a:off x="4876800" y="3429000"/>
            <a:ext cx="3505200" cy="1200329"/>
          </a:xfrm>
          <a:prstGeom prst="rect">
            <a:avLst/>
          </a:prstGeom>
          <a:noFill/>
        </p:spPr>
        <p:txBody>
          <a:bodyPr wrap="square" rtlCol="0">
            <a:spAutoFit/>
          </a:bodyPr>
          <a:lstStyle/>
          <a:p>
            <a:r>
              <a:rPr lang="en-US" sz="2400" dirty="0">
                <a:solidFill>
                  <a:srgbClr val="002060"/>
                </a:solidFill>
              </a:rPr>
              <a:t>Curiosity, diligence, interest in learning, “scientists”…</a:t>
            </a:r>
          </a:p>
        </p:txBody>
      </p:sp>
      <p:sp>
        <p:nvSpPr>
          <p:cNvPr id="9" name="TextBox 8">
            <a:extLst>
              <a:ext uri="{FF2B5EF4-FFF2-40B4-BE49-F238E27FC236}">
                <a16:creationId xmlns="" xmlns:a16="http://schemas.microsoft.com/office/drawing/2014/main" id="{04929E4F-F971-4CAE-81EE-AEAF692E3879}"/>
              </a:ext>
            </a:extLst>
          </p:cNvPr>
          <p:cNvSpPr txBox="1"/>
          <p:nvPr/>
        </p:nvSpPr>
        <p:spPr>
          <a:xfrm>
            <a:off x="891209" y="4800599"/>
            <a:ext cx="3505200" cy="830997"/>
          </a:xfrm>
          <a:prstGeom prst="rect">
            <a:avLst/>
          </a:prstGeom>
          <a:noFill/>
        </p:spPr>
        <p:txBody>
          <a:bodyPr wrap="square" rtlCol="0">
            <a:spAutoFit/>
          </a:bodyPr>
          <a:lstStyle/>
          <a:p>
            <a:pPr algn="ctr"/>
            <a:r>
              <a:rPr lang="en-US" sz="2400" b="1" dirty="0">
                <a:solidFill>
                  <a:srgbClr val="C00000"/>
                </a:solidFill>
              </a:rPr>
              <a:t>Low percentage of women in department</a:t>
            </a:r>
          </a:p>
        </p:txBody>
      </p:sp>
      <p:sp>
        <p:nvSpPr>
          <p:cNvPr id="10" name="TextBox 9">
            <a:extLst>
              <a:ext uri="{FF2B5EF4-FFF2-40B4-BE49-F238E27FC236}">
                <a16:creationId xmlns="" xmlns:a16="http://schemas.microsoft.com/office/drawing/2014/main" id="{F9DA1FF0-AF1F-4725-858C-CC5869D04EE8}"/>
              </a:ext>
            </a:extLst>
          </p:cNvPr>
          <p:cNvSpPr txBox="1"/>
          <p:nvPr/>
        </p:nvSpPr>
        <p:spPr>
          <a:xfrm>
            <a:off x="4495800" y="4800600"/>
            <a:ext cx="3505200" cy="830997"/>
          </a:xfrm>
          <a:prstGeom prst="rect">
            <a:avLst/>
          </a:prstGeom>
          <a:noFill/>
        </p:spPr>
        <p:txBody>
          <a:bodyPr wrap="square" rtlCol="0">
            <a:spAutoFit/>
          </a:bodyPr>
          <a:lstStyle/>
          <a:p>
            <a:pPr algn="ctr"/>
            <a:r>
              <a:rPr lang="en-US" sz="2400" b="1" i="1" dirty="0">
                <a:solidFill>
                  <a:srgbClr val="C00000"/>
                </a:solidFill>
              </a:rPr>
              <a:t>Higher</a:t>
            </a:r>
            <a:r>
              <a:rPr lang="en-US" sz="2400" b="1" dirty="0">
                <a:solidFill>
                  <a:srgbClr val="C00000"/>
                </a:solidFill>
              </a:rPr>
              <a:t> percentage </a:t>
            </a:r>
          </a:p>
          <a:p>
            <a:pPr algn="ctr"/>
            <a:r>
              <a:rPr lang="en-US" sz="2400" b="1" dirty="0">
                <a:solidFill>
                  <a:srgbClr val="C00000"/>
                </a:solidFill>
              </a:rPr>
              <a:t>of women admitted</a:t>
            </a:r>
          </a:p>
        </p:txBody>
      </p:sp>
      <p:sp>
        <p:nvSpPr>
          <p:cNvPr id="11" name="TextBox 10">
            <a:extLst>
              <a:ext uri="{FF2B5EF4-FFF2-40B4-BE49-F238E27FC236}">
                <a16:creationId xmlns="" xmlns:a16="http://schemas.microsoft.com/office/drawing/2014/main" id="{F18130BD-D392-4869-9385-6196F67298B5}"/>
              </a:ext>
            </a:extLst>
          </p:cNvPr>
          <p:cNvSpPr txBox="1"/>
          <p:nvPr/>
        </p:nvSpPr>
        <p:spPr>
          <a:xfrm>
            <a:off x="4581939" y="5675628"/>
            <a:ext cx="3962400" cy="400110"/>
          </a:xfrm>
          <a:prstGeom prst="rect">
            <a:avLst/>
          </a:prstGeom>
          <a:noFill/>
        </p:spPr>
        <p:txBody>
          <a:bodyPr wrap="square" rtlCol="0">
            <a:spAutoFit/>
          </a:bodyPr>
          <a:lstStyle/>
          <a:p>
            <a:r>
              <a:rPr lang="en-US" sz="2000" dirty="0"/>
              <a:t>Rachel Scherr, November 2017</a:t>
            </a:r>
          </a:p>
        </p:txBody>
      </p:sp>
      <p:pic>
        <p:nvPicPr>
          <p:cNvPr id="7" name="Picture 6">
            <a:extLst>
              <a:ext uri="{FF2B5EF4-FFF2-40B4-BE49-F238E27FC236}">
                <a16:creationId xmlns="" xmlns:a16="http://schemas.microsoft.com/office/drawing/2014/main" id="{29D82890-7206-43E7-A880-470F42260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707786"/>
            <a:ext cx="1981302" cy="1714588"/>
          </a:xfrm>
          <a:prstGeom prst="rect">
            <a:avLst/>
          </a:prstGeom>
        </p:spPr>
      </p:pic>
    </p:spTree>
    <p:extLst>
      <p:ext uri="{BB962C8B-B14F-4D97-AF65-F5344CB8AC3E}">
        <p14:creationId xmlns:p14="http://schemas.microsoft.com/office/powerpoint/2010/main" val="154959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158"/>
                                        </p:tgtEl>
                                        <p:attrNameLst>
                                          <p:attrName>style.visibility</p:attrName>
                                        </p:attrNameLst>
                                      </p:cBhvr>
                                      <p:to>
                                        <p:strVal val="visible"/>
                                      </p:to>
                                    </p:set>
                                    <p:animEffect transition="in" filter="fade">
                                      <p:cBhvr>
                                        <p:cTn id="15" dur="500"/>
                                        <p:tgtEl>
                                          <p:spTgt spid="491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BC450CA-2DAB-43B6-AD0C-931C3354291C}"/>
              </a:ext>
            </a:extLst>
          </p:cNvPr>
          <p:cNvSpPr txBox="1"/>
          <p:nvPr/>
        </p:nvSpPr>
        <p:spPr>
          <a:xfrm>
            <a:off x="1023730" y="3488204"/>
            <a:ext cx="7162799" cy="1938992"/>
          </a:xfrm>
          <a:prstGeom prst="rect">
            <a:avLst/>
          </a:prstGeom>
          <a:noFill/>
        </p:spPr>
        <p:txBody>
          <a:bodyPr wrap="square" rtlCol="0">
            <a:spAutoFit/>
          </a:bodyPr>
          <a:lstStyle/>
          <a:p>
            <a:r>
              <a:rPr lang="en-US" sz="2400" i="1" dirty="0">
                <a:solidFill>
                  <a:srgbClr val="C00000"/>
                </a:solidFill>
              </a:rPr>
              <a:t>“A fixed mindset … identifying physics as a “brilliance-required” field … that raw, innate talent is a primary requirement for success... directly affects the participation of women … who are stereotyped as lacking… high-level intellectual ability.”</a:t>
            </a:r>
          </a:p>
        </p:txBody>
      </p:sp>
      <p:pic>
        <p:nvPicPr>
          <p:cNvPr id="49158" name="Picture 6" descr="Image result for plant icon">
            <a:extLst>
              <a:ext uri="{FF2B5EF4-FFF2-40B4-BE49-F238E27FC236}">
                <a16:creationId xmlns="" xmlns:a16="http://schemas.microsoft.com/office/drawing/2014/main" id="{7903030E-8DB0-4A1B-A951-D88534D2AF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2161" y="1504122"/>
            <a:ext cx="1924878" cy="19248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487314BB-0BEA-4AC6-895B-B33630C4E1A4}"/>
              </a:ext>
            </a:extLst>
          </p:cNvPr>
          <p:cNvSpPr txBox="1"/>
          <p:nvPr/>
        </p:nvSpPr>
        <p:spPr>
          <a:xfrm>
            <a:off x="4581939" y="5675628"/>
            <a:ext cx="3962400" cy="400110"/>
          </a:xfrm>
          <a:prstGeom prst="rect">
            <a:avLst/>
          </a:prstGeom>
          <a:noFill/>
        </p:spPr>
        <p:txBody>
          <a:bodyPr wrap="square" rtlCol="0">
            <a:spAutoFit/>
          </a:bodyPr>
          <a:lstStyle/>
          <a:p>
            <a:r>
              <a:rPr lang="en-US" sz="2000" dirty="0"/>
              <a:t>Rachel Scherr, November 2017</a:t>
            </a:r>
          </a:p>
        </p:txBody>
      </p:sp>
      <p:sp>
        <p:nvSpPr>
          <p:cNvPr id="7" name="Rectangle 2">
            <a:extLst>
              <a:ext uri="{FF2B5EF4-FFF2-40B4-BE49-F238E27FC236}">
                <a16:creationId xmlns="" xmlns:a16="http://schemas.microsoft.com/office/drawing/2014/main" id="{8AC8F497-BA30-45BA-953E-26BAA2ACA66F}"/>
              </a:ext>
            </a:extLst>
          </p:cNvPr>
          <p:cNvSpPr txBox="1">
            <a:spLocks noChangeArrowheads="1"/>
          </p:cNvSpPr>
          <p:nvPr/>
        </p:nvSpPr>
        <p:spPr>
          <a:xfrm>
            <a:off x="457200" y="277813"/>
            <a:ext cx="8229600" cy="1139825"/>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pPr eaLnBrk="1" hangingPunct="1"/>
            <a:r>
              <a:rPr lang="en-US" altLang="en-US" sz="3800" dirty="0"/>
              <a:t>What is needed for success?</a:t>
            </a:r>
            <a:br>
              <a:rPr lang="en-US" altLang="en-US" sz="3800" dirty="0"/>
            </a:br>
            <a:r>
              <a:rPr lang="en-US" altLang="en-US" sz="3800" dirty="0"/>
              <a:t>        What do grad schools look for?</a:t>
            </a:r>
          </a:p>
        </p:txBody>
      </p:sp>
      <p:pic>
        <p:nvPicPr>
          <p:cNvPr id="8" name="Picture 7">
            <a:extLst>
              <a:ext uri="{FF2B5EF4-FFF2-40B4-BE49-F238E27FC236}">
                <a16:creationId xmlns="" xmlns:a16="http://schemas.microsoft.com/office/drawing/2014/main" id="{8B2D6EDE-9C09-4993-89CC-AFE387C45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707786"/>
            <a:ext cx="1981302" cy="1714588"/>
          </a:xfrm>
          <a:prstGeom prst="rect">
            <a:avLst/>
          </a:prstGeom>
        </p:spPr>
      </p:pic>
    </p:spTree>
    <p:extLst>
      <p:ext uri="{BB962C8B-B14F-4D97-AF65-F5344CB8AC3E}">
        <p14:creationId xmlns:p14="http://schemas.microsoft.com/office/powerpoint/2010/main" val="301515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AD1976D-1CA8-40DC-B7F4-948FB6DA89FA}"/>
              </a:ext>
            </a:extLst>
          </p:cNvPr>
          <p:cNvSpPr txBox="1">
            <a:spLocks noChangeArrowheads="1"/>
          </p:cNvSpPr>
          <p:nvPr/>
        </p:nvSpPr>
        <p:spPr>
          <a:xfrm>
            <a:off x="2438400" y="2095500"/>
            <a:ext cx="5181600" cy="2667000"/>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pPr eaLnBrk="1" hangingPunct="1"/>
            <a:r>
              <a:rPr lang="en-US" altLang="en-US" sz="8000" dirty="0"/>
              <a:t>I don’t know but…</a:t>
            </a:r>
          </a:p>
        </p:txBody>
      </p:sp>
      <p:sp>
        <p:nvSpPr>
          <p:cNvPr id="4" name="Title 1">
            <a:extLst>
              <a:ext uri="{FF2B5EF4-FFF2-40B4-BE49-F238E27FC236}">
                <a16:creationId xmlns="" xmlns:a16="http://schemas.microsoft.com/office/drawing/2014/main" id="{B43CBDA8-BCD6-406B-B3A6-75517E1D2891}"/>
              </a:ext>
            </a:extLst>
          </p:cNvPr>
          <p:cNvSpPr txBox="1">
            <a:spLocks/>
          </p:cNvSpPr>
          <p:nvPr/>
        </p:nvSpPr>
        <p:spPr>
          <a:xfrm>
            <a:off x="457200" y="277813"/>
            <a:ext cx="8229600" cy="1139825"/>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r>
              <a:rPr lang="en-US" altLang="en-US" sz="4400"/>
              <a:t>What can we do?</a:t>
            </a:r>
            <a:br>
              <a:rPr lang="en-US" altLang="en-US" sz="4400"/>
            </a:br>
            <a:endParaRPr lang="en-US" dirty="0"/>
          </a:p>
        </p:txBody>
      </p:sp>
    </p:spTree>
    <p:extLst>
      <p:ext uri="{BB962C8B-B14F-4D97-AF65-F5344CB8AC3E}">
        <p14:creationId xmlns:p14="http://schemas.microsoft.com/office/powerpoint/2010/main" val="137455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3A85ED-692B-41B4-981A-B06B729A5EAE}"/>
              </a:ext>
            </a:extLst>
          </p:cNvPr>
          <p:cNvSpPr>
            <a:spLocks noGrp="1"/>
          </p:cNvSpPr>
          <p:nvPr>
            <p:ph type="title"/>
          </p:nvPr>
        </p:nvSpPr>
        <p:spPr/>
        <p:txBody>
          <a:bodyPr/>
          <a:lstStyle/>
          <a:p>
            <a:r>
              <a:rPr lang="en-US" altLang="en-US" sz="4400" dirty="0"/>
              <a:t>What can we do?</a:t>
            </a:r>
            <a:br>
              <a:rPr lang="en-US" altLang="en-US" sz="4400" dirty="0"/>
            </a:br>
            <a:endParaRPr lang="en-US" dirty="0"/>
          </a:p>
        </p:txBody>
      </p:sp>
      <p:sp>
        <p:nvSpPr>
          <p:cNvPr id="3" name="Content Placeholder 2">
            <a:extLst>
              <a:ext uri="{FF2B5EF4-FFF2-40B4-BE49-F238E27FC236}">
                <a16:creationId xmlns="" xmlns:a16="http://schemas.microsoft.com/office/drawing/2014/main" id="{A5E6EEEE-57F9-4F52-95F3-5BB0CBBD0650}"/>
              </a:ext>
            </a:extLst>
          </p:cNvPr>
          <p:cNvSpPr>
            <a:spLocks noGrp="1"/>
          </p:cNvSpPr>
          <p:nvPr>
            <p:ph idx="1"/>
          </p:nvPr>
        </p:nvSpPr>
        <p:spPr>
          <a:xfrm>
            <a:off x="1143000" y="2209800"/>
            <a:ext cx="6858000" cy="2667000"/>
          </a:xfrm>
        </p:spPr>
        <p:txBody>
          <a:bodyPr/>
          <a:lstStyle/>
          <a:p>
            <a:pPr marL="0" indent="0">
              <a:buNone/>
            </a:pPr>
            <a:r>
              <a:rPr lang="en-US" dirty="0"/>
              <a:t>STUDENTS:</a:t>
            </a:r>
          </a:p>
          <a:p>
            <a:r>
              <a:rPr lang="en-US" b="1" dirty="0">
                <a:solidFill>
                  <a:srgbClr val="C00000"/>
                </a:solidFill>
              </a:rPr>
              <a:t>NEVERTHELESS, PERSIST</a:t>
            </a:r>
          </a:p>
          <a:p>
            <a:r>
              <a:rPr lang="en-US" dirty="0"/>
              <a:t>Talk to each other, men and women</a:t>
            </a:r>
          </a:p>
          <a:p>
            <a:r>
              <a:rPr lang="en-US" dirty="0"/>
              <a:t>Consider blowing the whistle</a:t>
            </a:r>
          </a:p>
        </p:txBody>
      </p:sp>
    </p:spTree>
    <p:extLst>
      <p:ext uri="{BB962C8B-B14F-4D97-AF65-F5344CB8AC3E}">
        <p14:creationId xmlns:p14="http://schemas.microsoft.com/office/powerpoint/2010/main" val="245790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3A85ED-692B-41B4-981A-B06B729A5EAE}"/>
              </a:ext>
            </a:extLst>
          </p:cNvPr>
          <p:cNvSpPr>
            <a:spLocks noGrp="1"/>
          </p:cNvSpPr>
          <p:nvPr>
            <p:ph type="title"/>
          </p:nvPr>
        </p:nvSpPr>
        <p:spPr/>
        <p:txBody>
          <a:bodyPr/>
          <a:lstStyle/>
          <a:p>
            <a:r>
              <a:rPr lang="en-US" altLang="en-US" sz="4400" dirty="0"/>
              <a:t>What can we do?</a:t>
            </a:r>
            <a:br>
              <a:rPr lang="en-US" altLang="en-US" sz="4400" dirty="0"/>
            </a:br>
            <a:endParaRPr lang="en-US" dirty="0"/>
          </a:p>
        </p:txBody>
      </p:sp>
      <p:sp>
        <p:nvSpPr>
          <p:cNvPr id="3" name="Content Placeholder 2">
            <a:extLst>
              <a:ext uri="{FF2B5EF4-FFF2-40B4-BE49-F238E27FC236}">
                <a16:creationId xmlns="" xmlns:a16="http://schemas.microsoft.com/office/drawing/2014/main" id="{A5E6EEEE-57F9-4F52-95F3-5BB0CBBD0650}"/>
              </a:ext>
            </a:extLst>
          </p:cNvPr>
          <p:cNvSpPr>
            <a:spLocks noGrp="1"/>
          </p:cNvSpPr>
          <p:nvPr>
            <p:ph idx="1"/>
          </p:nvPr>
        </p:nvSpPr>
        <p:spPr>
          <a:xfrm>
            <a:off x="1143000" y="2209800"/>
            <a:ext cx="6858000" cy="2667000"/>
          </a:xfrm>
        </p:spPr>
        <p:txBody>
          <a:bodyPr/>
          <a:lstStyle/>
          <a:p>
            <a:pPr marL="0" indent="0">
              <a:buNone/>
            </a:pPr>
            <a:r>
              <a:rPr lang="en-US" dirty="0"/>
              <a:t>TEACHERS:</a:t>
            </a:r>
          </a:p>
          <a:p>
            <a:r>
              <a:rPr lang="en-US" dirty="0"/>
              <a:t>Talk about it</a:t>
            </a:r>
          </a:p>
          <a:p>
            <a:r>
              <a:rPr lang="en-US" dirty="0"/>
              <a:t>Think about it</a:t>
            </a:r>
          </a:p>
          <a:p>
            <a:r>
              <a:rPr lang="en-US" dirty="0"/>
              <a:t>Teach about it</a:t>
            </a:r>
          </a:p>
        </p:txBody>
      </p:sp>
    </p:spTree>
    <p:extLst>
      <p:ext uri="{BB962C8B-B14F-4D97-AF65-F5344CB8AC3E}">
        <p14:creationId xmlns:p14="http://schemas.microsoft.com/office/powerpoint/2010/main" val="192208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astro.sites.clemson.edu/Images/Group/abbyKeck.JPG">
            <a:extLst>
              <a:ext uri="{FF2B5EF4-FFF2-40B4-BE49-F238E27FC236}">
                <a16:creationId xmlns="" xmlns:a16="http://schemas.microsoft.com/office/drawing/2014/main" id="{E9ABB204-CCA6-4F48-B724-8B30F0FD8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817" y="1976058"/>
            <a:ext cx="4121426" cy="308282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 xmlns:a16="http://schemas.microsoft.com/office/drawing/2014/main" id="{660BAC82-4640-4A83-80E4-C1824649FEF5}"/>
              </a:ext>
            </a:extLst>
          </p:cNvPr>
          <p:cNvSpPr txBox="1">
            <a:spLocks/>
          </p:cNvSpPr>
          <p:nvPr/>
        </p:nvSpPr>
        <p:spPr>
          <a:xfrm>
            <a:off x="450574" y="1614936"/>
            <a:ext cx="5257800" cy="762000"/>
          </a:xfrm>
          <a:prstGeom prst="rect">
            <a:avLst/>
          </a:prstGeom>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ct val="0"/>
              </a:spcBef>
              <a:buNone/>
            </a:pPr>
            <a:r>
              <a:rPr lang="en-US" sz="3800" b="1" dirty="0">
                <a:solidFill>
                  <a:schemeClr val="tx2"/>
                </a:solidFill>
                <a:latin typeface="+mj-lt"/>
                <a:ea typeface="+mj-ea"/>
                <a:cs typeface="+mj-cs"/>
              </a:rPr>
              <a:t>Teach about it</a:t>
            </a:r>
          </a:p>
        </p:txBody>
      </p:sp>
      <p:sp>
        <p:nvSpPr>
          <p:cNvPr id="8" name="Content Placeholder 2">
            <a:extLst>
              <a:ext uri="{FF2B5EF4-FFF2-40B4-BE49-F238E27FC236}">
                <a16:creationId xmlns="" xmlns:a16="http://schemas.microsoft.com/office/drawing/2014/main" id="{03A835EF-D1A2-43B6-8AE2-E2B3E90D0852}"/>
              </a:ext>
            </a:extLst>
          </p:cNvPr>
          <p:cNvSpPr txBox="1">
            <a:spLocks/>
          </p:cNvSpPr>
          <p:nvPr/>
        </p:nvSpPr>
        <p:spPr>
          <a:xfrm>
            <a:off x="450574" y="2574234"/>
            <a:ext cx="4026987" cy="1784248"/>
          </a:xfrm>
          <a:prstGeom prst="rect">
            <a:avLst/>
          </a:prstGeom>
        </p:spPr>
        <p:txBody>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South Seattle College teaches about gender and ethnicity… </a:t>
            </a:r>
          </a:p>
          <a:p>
            <a:pPr marL="0" indent="0">
              <a:buNone/>
            </a:pPr>
            <a:endParaRPr lang="en-US" dirty="0"/>
          </a:p>
          <a:p>
            <a:pPr marL="0" indent="0">
              <a:buNone/>
            </a:pPr>
            <a:r>
              <a:rPr lang="en-US" dirty="0"/>
              <a:t>… in Physics classes</a:t>
            </a:r>
          </a:p>
        </p:txBody>
      </p:sp>
      <p:sp>
        <p:nvSpPr>
          <p:cNvPr id="6" name="TextBox 5">
            <a:extLst>
              <a:ext uri="{FF2B5EF4-FFF2-40B4-BE49-F238E27FC236}">
                <a16:creationId xmlns="" xmlns:a16="http://schemas.microsoft.com/office/drawing/2014/main" id="{DCAF3B96-2B02-4A7C-A4E2-35870F62713E}"/>
              </a:ext>
            </a:extLst>
          </p:cNvPr>
          <p:cNvSpPr txBox="1"/>
          <p:nvPr/>
        </p:nvSpPr>
        <p:spPr>
          <a:xfrm>
            <a:off x="4800600" y="5334000"/>
            <a:ext cx="3886200" cy="646331"/>
          </a:xfrm>
          <a:prstGeom prst="rect">
            <a:avLst/>
          </a:prstGeom>
          <a:noFill/>
        </p:spPr>
        <p:txBody>
          <a:bodyPr wrap="square" rtlCol="0">
            <a:spAutoFit/>
          </a:bodyPr>
          <a:lstStyle/>
          <a:p>
            <a:r>
              <a:rPr lang="en-US" dirty="0"/>
              <a:t>Abigail </a:t>
            </a:r>
            <a:r>
              <a:rPr lang="en-US" dirty="0" err="1"/>
              <a:t>Daane</a:t>
            </a:r>
            <a:endParaRPr lang="en-US" dirty="0"/>
          </a:p>
          <a:p>
            <a:r>
              <a:rPr lang="en-US" dirty="0"/>
              <a:t>South Seattle College</a:t>
            </a:r>
          </a:p>
        </p:txBody>
      </p:sp>
      <p:sp>
        <p:nvSpPr>
          <p:cNvPr id="10" name="Title 1">
            <a:extLst>
              <a:ext uri="{FF2B5EF4-FFF2-40B4-BE49-F238E27FC236}">
                <a16:creationId xmlns="" xmlns:a16="http://schemas.microsoft.com/office/drawing/2014/main" id="{796F88DF-99C4-4151-A33F-7BA96F9A2138}"/>
              </a:ext>
            </a:extLst>
          </p:cNvPr>
          <p:cNvSpPr txBox="1">
            <a:spLocks/>
          </p:cNvSpPr>
          <p:nvPr/>
        </p:nvSpPr>
        <p:spPr>
          <a:xfrm>
            <a:off x="457200" y="277813"/>
            <a:ext cx="8229600" cy="1139825"/>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r>
              <a:rPr lang="en-US" altLang="en-US" sz="4400"/>
              <a:t>What can we do?</a:t>
            </a:r>
            <a:br>
              <a:rPr lang="en-US" altLang="en-US" sz="4400"/>
            </a:br>
            <a:endParaRPr lang="en-US" dirty="0"/>
          </a:p>
        </p:txBody>
      </p:sp>
    </p:spTree>
    <p:extLst>
      <p:ext uri="{BB962C8B-B14F-4D97-AF65-F5344CB8AC3E}">
        <p14:creationId xmlns:p14="http://schemas.microsoft.com/office/powerpoint/2010/main" val="52557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3A85ED-692B-41B4-981A-B06B729A5EAE}"/>
              </a:ext>
            </a:extLst>
          </p:cNvPr>
          <p:cNvSpPr>
            <a:spLocks noGrp="1"/>
          </p:cNvSpPr>
          <p:nvPr>
            <p:ph type="title"/>
          </p:nvPr>
        </p:nvSpPr>
        <p:spPr/>
        <p:txBody>
          <a:bodyPr/>
          <a:lstStyle/>
          <a:p>
            <a:r>
              <a:rPr lang="en-US" altLang="en-US" sz="4400" dirty="0"/>
              <a:t>What can we do?</a:t>
            </a:r>
            <a:br>
              <a:rPr lang="en-US" altLang="en-US" sz="4400" dirty="0"/>
            </a:br>
            <a:endParaRPr lang="en-US" dirty="0"/>
          </a:p>
        </p:txBody>
      </p:sp>
      <p:sp>
        <p:nvSpPr>
          <p:cNvPr id="3" name="Content Placeholder 2">
            <a:extLst>
              <a:ext uri="{FF2B5EF4-FFF2-40B4-BE49-F238E27FC236}">
                <a16:creationId xmlns="" xmlns:a16="http://schemas.microsoft.com/office/drawing/2014/main" id="{A5E6EEEE-57F9-4F52-95F3-5BB0CBBD0650}"/>
              </a:ext>
            </a:extLst>
          </p:cNvPr>
          <p:cNvSpPr>
            <a:spLocks noGrp="1"/>
          </p:cNvSpPr>
          <p:nvPr>
            <p:ph idx="1"/>
          </p:nvPr>
        </p:nvSpPr>
        <p:spPr>
          <a:xfrm>
            <a:off x="1143000" y="2209800"/>
            <a:ext cx="7543800" cy="2667000"/>
          </a:xfrm>
        </p:spPr>
        <p:txBody>
          <a:bodyPr/>
          <a:lstStyle/>
          <a:p>
            <a:pPr marL="0" indent="0">
              <a:buNone/>
            </a:pPr>
            <a:r>
              <a:rPr lang="en-US" dirty="0"/>
              <a:t>INSTITUTIONS:</a:t>
            </a:r>
          </a:p>
          <a:p>
            <a:r>
              <a:rPr lang="en-US" dirty="0"/>
              <a:t>Listen for it</a:t>
            </a:r>
          </a:p>
          <a:p>
            <a:r>
              <a:rPr lang="en-US" dirty="0"/>
              <a:t>Create “low volume whistles”</a:t>
            </a:r>
          </a:p>
          <a:p>
            <a:r>
              <a:rPr lang="en-US" dirty="0"/>
              <a:t>Create space for women and minorities</a:t>
            </a:r>
          </a:p>
        </p:txBody>
      </p:sp>
    </p:spTree>
    <p:extLst>
      <p:ext uri="{BB962C8B-B14F-4D97-AF65-F5344CB8AC3E}">
        <p14:creationId xmlns:p14="http://schemas.microsoft.com/office/powerpoint/2010/main" val="77301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3A67A068-1941-4672-AB9E-24A46212E499}"/>
              </a:ext>
            </a:extLst>
          </p:cNvPr>
          <p:cNvSpPr txBox="1">
            <a:spLocks noChangeArrowheads="1"/>
          </p:cNvSpPr>
          <p:nvPr/>
        </p:nvSpPr>
        <p:spPr>
          <a:xfrm>
            <a:off x="457200" y="277813"/>
            <a:ext cx="8229600" cy="1139825"/>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pPr eaLnBrk="1" hangingPunct="1"/>
            <a:r>
              <a:rPr lang="en-US" altLang="en-US" sz="3800" dirty="0"/>
              <a:t>Creating space…</a:t>
            </a:r>
          </a:p>
        </p:txBody>
      </p:sp>
      <p:pic>
        <p:nvPicPr>
          <p:cNvPr id="54274" name="Picture 2" descr="Personal Photo">
            <a:extLst>
              <a:ext uri="{FF2B5EF4-FFF2-40B4-BE49-F238E27FC236}">
                <a16:creationId xmlns="" xmlns:a16="http://schemas.microsoft.com/office/drawing/2014/main" id="{E2896429-A323-4829-8B09-3FE06D03F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479176"/>
            <a:ext cx="2286000" cy="33617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FFECE73E-D7E7-46B2-A72A-0735F0C45A85}"/>
              </a:ext>
            </a:extLst>
          </p:cNvPr>
          <p:cNvSpPr txBox="1"/>
          <p:nvPr/>
        </p:nvSpPr>
        <p:spPr>
          <a:xfrm>
            <a:off x="6019800" y="5062926"/>
            <a:ext cx="2590800" cy="923330"/>
          </a:xfrm>
          <a:prstGeom prst="rect">
            <a:avLst/>
          </a:prstGeom>
          <a:noFill/>
        </p:spPr>
        <p:txBody>
          <a:bodyPr wrap="square" rtlCol="0">
            <a:spAutoFit/>
          </a:bodyPr>
          <a:lstStyle/>
          <a:p>
            <a:r>
              <a:rPr lang="en-US" dirty="0"/>
              <a:t>Kristine Schroeder </a:t>
            </a:r>
          </a:p>
          <a:p>
            <a:r>
              <a:rPr lang="en-US" dirty="0"/>
              <a:t>Green River College</a:t>
            </a:r>
          </a:p>
          <a:p>
            <a:r>
              <a:rPr lang="en-US" dirty="0"/>
              <a:t>MESA Director</a:t>
            </a:r>
          </a:p>
        </p:txBody>
      </p:sp>
      <p:pic>
        <p:nvPicPr>
          <p:cNvPr id="54276" name="Picture 4" descr="MESA USA">
            <a:extLst>
              <a:ext uri="{FF2B5EF4-FFF2-40B4-BE49-F238E27FC236}">
                <a16:creationId xmlns="" xmlns:a16="http://schemas.microsoft.com/office/drawing/2014/main" id="{CD109E86-6742-49F6-B520-7D3D3C0F6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4142"/>
            <a:ext cx="4233154" cy="14562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56FB156F-C816-4EC8-91AA-8ADDFF0FCFFC}"/>
              </a:ext>
            </a:extLst>
          </p:cNvPr>
          <p:cNvSpPr txBox="1"/>
          <p:nvPr/>
        </p:nvSpPr>
        <p:spPr>
          <a:xfrm>
            <a:off x="685800" y="3216267"/>
            <a:ext cx="5181600" cy="2308324"/>
          </a:xfrm>
          <a:prstGeom prst="rect">
            <a:avLst/>
          </a:prstGeom>
          <a:noFill/>
        </p:spPr>
        <p:txBody>
          <a:bodyPr wrap="square" rtlCol="0">
            <a:spAutoFit/>
          </a:bodyPr>
          <a:lstStyle/>
          <a:p>
            <a:r>
              <a:rPr lang="en-US" sz="2400" b="1" dirty="0">
                <a:solidFill>
                  <a:srgbClr val="C00000"/>
                </a:solidFill>
              </a:rPr>
              <a:t>Mathematics, Engineering, Science Achievement (MESA) provides support for under represented students in math and science, helping them attain four-year degrees in STEM fields.</a:t>
            </a:r>
          </a:p>
        </p:txBody>
      </p:sp>
    </p:spTree>
    <p:extLst>
      <p:ext uri="{BB962C8B-B14F-4D97-AF65-F5344CB8AC3E}">
        <p14:creationId xmlns:p14="http://schemas.microsoft.com/office/powerpoint/2010/main" val="98513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500"/>
                                        <p:tgtEl>
                                          <p:spTgt spid="542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fade">
                                      <p:cBhvr>
                                        <p:cTn id="13" dur="500"/>
                                        <p:tgtEl>
                                          <p:spTgt spid="542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41B5E37-CB37-44CE-8192-0F1CA3A01B77}"/>
              </a:ext>
            </a:extLst>
          </p:cNvPr>
          <p:cNvSpPr txBox="1"/>
          <p:nvPr/>
        </p:nvSpPr>
        <p:spPr>
          <a:xfrm>
            <a:off x="609600" y="381000"/>
            <a:ext cx="6629400" cy="1077218"/>
          </a:xfrm>
          <a:prstGeom prst="rect">
            <a:avLst/>
          </a:prstGeom>
          <a:noFill/>
        </p:spPr>
        <p:txBody>
          <a:bodyPr wrap="square" rtlCol="0">
            <a:spAutoFit/>
          </a:bodyPr>
          <a:lstStyle/>
          <a:p>
            <a:r>
              <a:rPr lang="en-US" sz="3200" b="1" dirty="0">
                <a:solidFill>
                  <a:srgbClr val="002060"/>
                </a:solidFill>
              </a:rPr>
              <a:t>Chanda Prescod-Weinstein </a:t>
            </a:r>
          </a:p>
          <a:p>
            <a:r>
              <a:rPr lang="en-US" sz="3200" b="1" dirty="0">
                <a:solidFill>
                  <a:srgbClr val="002060"/>
                </a:solidFill>
              </a:rPr>
              <a:t>studies cosmology. </a:t>
            </a:r>
            <a:endParaRPr lang="en-US" sz="2800" b="1" dirty="0">
              <a:solidFill>
                <a:srgbClr val="002060"/>
              </a:solidFill>
            </a:endParaRPr>
          </a:p>
        </p:txBody>
      </p:sp>
      <p:sp>
        <p:nvSpPr>
          <p:cNvPr id="8" name="TextBox 7">
            <a:extLst>
              <a:ext uri="{FF2B5EF4-FFF2-40B4-BE49-F238E27FC236}">
                <a16:creationId xmlns="" xmlns:a16="http://schemas.microsoft.com/office/drawing/2014/main" id="{0854B95D-9554-49D3-B98A-FE312F50C478}"/>
              </a:ext>
            </a:extLst>
          </p:cNvPr>
          <p:cNvSpPr txBox="1"/>
          <p:nvPr/>
        </p:nvSpPr>
        <p:spPr>
          <a:xfrm>
            <a:off x="658694" y="1905000"/>
            <a:ext cx="4678393" cy="3323987"/>
          </a:xfrm>
          <a:prstGeom prst="rect">
            <a:avLst/>
          </a:prstGeom>
          <a:noFill/>
        </p:spPr>
        <p:txBody>
          <a:bodyPr wrap="square" rtlCol="0">
            <a:spAutoFit/>
          </a:bodyPr>
          <a:lstStyle/>
          <a:p>
            <a:r>
              <a:rPr lang="en-US" sz="2400" b="1" i="1" dirty="0"/>
              <a:t>They</a:t>
            </a:r>
            <a:r>
              <a:rPr lang="en-US" sz="2400" b="1" dirty="0"/>
              <a:t> completed post-docs </a:t>
            </a:r>
            <a:br>
              <a:rPr lang="en-US" sz="2400" b="1" dirty="0"/>
            </a:br>
            <a:r>
              <a:rPr lang="en-US" sz="2400" b="1" dirty="0"/>
              <a:t>at MIT and the UW.</a:t>
            </a:r>
          </a:p>
          <a:p>
            <a:endParaRPr lang="en-US" sz="2400" b="1" dirty="0"/>
          </a:p>
          <a:p>
            <a:r>
              <a:rPr lang="en-US" sz="2400" b="1" i="1" dirty="0"/>
              <a:t>They</a:t>
            </a:r>
            <a:r>
              <a:rPr lang="en-US" sz="2400" b="1" dirty="0"/>
              <a:t> have begun studying the effect of a lack of diversity among physicists, on a lack of diversity of ideas in physics.</a:t>
            </a:r>
          </a:p>
          <a:p>
            <a:endParaRPr lang="en-US" sz="2400" b="1" dirty="0"/>
          </a:p>
          <a:p>
            <a:endParaRPr lang="en-US" dirty="0"/>
          </a:p>
        </p:txBody>
      </p:sp>
      <p:pic>
        <p:nvPicPr>
          <p:cNvPr id="4" name="Picture 3">
            <a:extLst>
              <a:ext uri="{FF2B5EF4-FFF2-40B4-BE49-F238E27FC236}">
                <a16:creationId xmlns="" xmlns:a16="http://schemas.microsoft.com/office/drawing/2014/main" id="{44A33CFF-6562-406B-BA7B-1B3D93959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143000"/>
            <a:ext cx="3075334" cy="3837539"/>
          </a:xfrm>
          <a:prstGeom prst="rect">
            <a:avLst/>
          </a:prstGeom>
        </p:spPr>
      </p:pic>
      <p:sp>
        <p:nvSpPr>
          <p:cNvPr id="11" name="TextBox 10">
            <a:extLst>
              <a:ext uri="{FF2B5EF4-FFF2-40B4-BE49-F238E27FC236}">
                <a16:creationId xmlns="" xmlns:a16="http://schemas.microsoft.com/office/drawing/2014/main" id="{44B21E2A-6F83-4439-8C12-1BB00C9572F1}"/>
              </a:ext>
            </a:extLst>
          </p:cNvPr>
          <p:cNvSpPr txBox="1"/>
          <p:nvPr/>
        </p:nvSpPr>
        <p:spPr>
          <a:xfrm>
            <a:off x="1799623" y="5084320"/>
            <a:ext cx="5889310" cy="1231106"/>
          </a:xfrm>
          <a:prstGeom prst="rect">
            <a:avLst/>
          </a:prstGeom>
          <a:noFill/>
        </p:spPr>
        <p:txBody>
          <a:bodyPr wrap="square" rtlCol="0">
            <a:spAutoFit/>
          </a:bodyPr>
          <a:lstStyle/>
          <a:p>
            <a:pPr algn="ctr"/>
            <a:r>
              <a:rPr lang="en-US" sz="2800" b="1" dirty="0">
                <a:solidFill>
                  <a:srgbClr val="C00000"/>
                </a:solidFill>
              </a:rPr>
              <a:t>Only the 63</a:t>
            </a:r>
            <a:r>
              <a:rPr lang="en-US" sz="2800" b="1" baseline="30000" dirty="0">
                <a:solidFill>
                  <a:srgbClr val="C00000"/>
                </a:solidFill>
              </a:rPr>
              <a:t>rd</a:t>
            </a:r>
            <a:r>
              <a:rPr lang="en-US" sz="2800" b="1" dirty="0">
                <a:solidFill>
                  <a:srgbClr val="C00000"/>
                </a:solidFill>
              </a:rPr>
              <a:t> African-American </a:t>
            </a:r>
            <a:br>
              <a:rPr lang="en-US" sz="2800" b="1" dirty="0">
                <a:solidFill>
                  <a:srgbClr val="C00000"/>
                </a:solidFill>
              </a:rPr>
            </a:br>
            <a:r>
              <a:rPr lang="en-US" sz="2800" b="1" dirty="0">
                <a:solidFill>
                  <a:srgbClr val="C00000"/>
                </a:solidFill>
              </a:rPr>
              <a:t>woman to earn a PhD in Physics.</a:t>
            </a:r>
          </a:p>
          <a:p>
            <a:endParaRPr lang="en-US" dirty="0"/>
          </a:p>
        </p:txBody>
      </p:sp>
    </p:spTree>
    <p:extLst>
      <p:ext uri="{BB962C8B-B14F-4D97-AF65-F5344CB8AC3E}">
        <p14:creationId xmlns:p14="http://schemas.microsoft.com/office/powerpoint/2010/main" val="69152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3A85ED-692B-41B4-981A-B06B729A5EAE}"/>
              </a:ext>
            </a:extLst>
          </p:cNvPr>
          <p:cNvSpPr>
            <a:spLocks noGrp="1"/>
          </p:cNvSpPr>
          <p:nvPr>
            <p:ph type="title"/>
          </p:nvPr>
        </p:nvSpPr>
        <p:spPr/>
        <p:txBody>
          <a:bodyPr/>
          <a:lstStyle/>
          <a:p>
            <a:r>
              <a:rPr lang="en-US" altLang="en-US" sz="4400" dirty="0"/>
              <a:t>What can we do?</a:t>
            </a:r>
            <a:br>
              <a:rPr lang="en-US" altLang="en-US" sz="4400" dirty="0"/>
            </a:br>
            <a:endParaRPr lang="en-US" dirty="0"/>
          </a:p>
        </p:txBody>
      </p:sp>
      <p:sp>
        <p:nvSpPr>
          <p:cNvPr id="3" name="Content Placeholder 2">
            <a:extLst>
              <a:ext uri="{FF2B5EF4-FFF2-40B4-BE49-F238E27FC236}">
                <a16:creationId xmlns="" xmlns:a16="http://schemas.microsoft.com/office/drawing/2014/main" id="{A5E6EEEE-57F9-4F52-95F3-5BB0CBBD0650}"/>
              </a:ext>
            </a:extLst>
          </p:cNvPr>
          <p:cNvSpPr>
            <a:spLocks noGrp="1"/>
          </p:cNvSpPr>
          <p:nvPr>
            <p:ph idx="1"/>
          </p:nvPr>
        </p:nvSpPr>
        <p:spPr>
          <a:xfrm>
            <a:off x="1143000" y="2209800"/>
            <a:ext cx="7543800" cy="2667000"/>
          </a:xfrm>
        </p:spPr>
        <p:txBody>
          <a:bodyPr/>
          <a:lstStyle/>
          <a:p>
            <a:pPr marL="0" indent="0">
              <a:buNone/>
            </a:pPr>
            <a:r>
              <a:rPr lang="en-US" dirty="0"/>
              <a:t>ALL OF SOCIETY:</a:t>
            </a:r>
          </a:p>
          <a:p>
            <a:pPr marL="0" indent="0">
              <a:buNone/>
            </a:pPr>
            <a:endParaRPr lang="en-US" dirty="0"/>
          </a:p>
          <a:p>
            <a:pPr marL="0" indent="0" algn="ctr">
              <a:buNone/>
            </a:pPr>
            <a:r>
              <a:rPr lang="en-US" sz="4400" b="1" dirty="0">
                <a:solidFill>
                  <a:srgbClr val="006C31"/>
                </a:solidFill>
                <a:latin typeface="+mj-lt"/>
              </a:rPr>
              <a:t>We need to change </a:t>
            </a:r>
            <a:br>
              <a:rPr lang="en-US" sz="4400" b="1" dirty="0">
                <a:solidFill>
                  <a:srgbClr val="006C31"/>
                </a:solidFill>
                <a:latin typeface="+mj-lt"/>
              </a:rPr>
            </a:br>
            <a:r>
              <a:rPr lang="en-US" sz="4400" b="1" dirty="0">
                <a:solidFill>
                  <a:srgbClr val="006C31"/>
                </a:solidFill>
                <a:latin typeface="+mj-lt"/>
              </a:rPr>
              <a:t>the way we think</a:t>
            </a:r>
          </a:p>
        </p:txBody>
      </p:sp>
    </p:spTree>
    <p:extLst>
      <p:ext uri="{BB962C8B-B14F-4D97-AF65-F5344CB8AC3E}">
        <p14:creationId xmlns:p14="http://schemas.microsoft.com/office/powerpoint/2010/main" val="304178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0E2E178F-C5ED-4828-A16F-EED5DE9D13D2}"/>
              </a:ext>
            </a:extLst>
          </p:cNvPr>
          <p:cNvSpPr txBox="1">
            <a:spLocks noChangeArrowheads="1"/>
          </p:cNvSpPr>
          <p:nvPr/>
        </p:nvSpPr>
        <p:spPr>
          <a:xfrm>
            <a:off x="2514600" y="1981200"/>
            <a:ext cx="4876800" cy="2667000"/>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pPr eaLnBrk="1" hangingPunct="1"/>
            <a:r>
              <a:rPr lang="en-US" altLang="en-US" sz="8000" dirty="0"/>
              <a:t>A final </a:t>
            </a:r>
            <a:br>
              <a:rPr lang="en-US" altLang="en-US" sz="8000" dirty="0"/>
            </a:br>
            <a:r>
              <a:rPr lang="en-US" altLang="en-US" sz="8000" dirty="0"/>
              <a:t>thought…</a:t>
            </a:r>
          </a:p>
        </p:txBody>
      </p:sp>
    </p:spTree>
    <p:extLst>
      <p:ext uri="{BB962C8B-B14F-4D97-AF65-F5344CB8AC3E}">
        <p14:creationId xmlns:p14="http://schemas.microsoft.com/office/powerpoint/2010/main" val="402550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E1FB771-BC9A-4F9E-BD9C-84C94D47E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61" y="3200400"/>
            <a:ext cx="4466951" cy="2819400"/>
          </a:xfrm>
          <a:prstGeom prst="rect">
            <a:avLst/>
          </a:prstGeom>
        </p:spPr>
      </p:pic>
      <p:pic>
        <p:nvPicPr>
          <p:cNvPr id="5" name="Picture 4">
            <a:extLst>
              <a:ext uri="{FF2B5EF4-FFF2-40B4-BE49-F238E27FC236}">
                <a16:creationId xmlns="" xmlns:a16="http://schemas.microsoft.com/office/drawing/2014/main" id="{7E9D3E54-01BD-46CA-88BB-30434469A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61" y="304800"/>
            <a:ext cx="4466951" cy="2764729"/>
          </a:xfrm>
          <a:prstGeom prst="rect">
            <a:avLst/>
          </a:prstGeom>
        </p:spPr>
      </p:pic>
      <p:pic>
        <p:nvPicPr>
          <p:cNvPr id="7" name="Picture 6">
            <a:extLst>
              <a:ext uri="{FF2B5EF4-FFF2-40B4-BE49-F238E27FC236}">
                <a16:creationId xmlns="" xmlns:a16="http://schemas.microsoft.com/office/drawing/2014/main" id="{7797B8DF-9503-429C-B8F2-F285E7DCB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8312" y="304800"/>
            <a:ext cx="3308975" cy="4129087"/>
          </a:xfrm>
          <a:prstGeom prst="rect">
            <a:avLst/>
          </a:prstGeom>
        </p:spPr>
      </p:pic>
      <p:sp>
        <p:nvSpPr>
          <p:cNvPr id="9" name="Rectangle 2">
            <a:extLst>
              <a:ext uri="{FF2B5EF4-FFF2-40B4-BE49-F238E27FC236}">
                <a16:creationId xmlns="" xmlns:a16="http://schemas.microsoft.com/office/drawing/2014/main" id="{2CF0D6C5-1222-43DB-BA93-23C92177D4FC}"/>
              </a:ext>
            </a:extLst>
          </p:cNvPr>
          <p:cNvSpPr txBox="1">
            <a:spLocks noChangeArrowheads="1"/>
          </p:cNvSpPr>
          <p:nvPr/>
        </p:nvSpPr>
        <p:spPr>
          <a:xfrm>
            <a:off x="2514600" y="1981200"/>
            <a:ext cx="4876800" cy="2667000"/>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pPr eaLnBrk="1" hangingPunct="1"/>
            <a:r>
              <a:rPr lang="en-US" altLang="en-US" sz="8000" dirty="0"/>
              <a:t>Just one </a:t>
            </a:r>
            <a:br>
              <a:rPr lang="en-US" altLang="en-US" sz="8000" dirty="0"/>
            </a:br>
            <a:r>
              <a:rPr lang="en-US" altLang="en-US" sz="8000" dirty="0"/>
              <a:t>word…</a:t>
            </a:r>
          </a:p>
        </p:txBody>
      </p:sp>
      <p:pic>
        <p:nvPicPr>
          <p:cNvPr id="10" name="Picture 9">
            <a:extLst>
              <a:ext uri="{FF2B5EF4-FFF2-40B4-BE49-F238E27FC236}">
                <a16:creationId xmlns="" xmlns:a16="http://schemas.microsoft.com/office/drawing/2014/main" id="{FDF4ECBB-1C1B-4D18-ADEA-AFD75CCB7C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2221" y="4648200"/>
            <a:ext cx="2587379" cy="13169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TextBox 10">
            <a:extLst>
              <a:ext uri="{FF2B5EF4-FFF2-40B4-BE49-F238E27FC236}">
                <a16:creationId xmlns="" xmlns:a16="http://schemas.microsoft.com/office/drawing/2014/main" id="{2387B1E3-0368-49E8-BFFB-764A41647657}"/>
              </a:ext>
            </a:extLst>
          </p:cNvPr>
          <p:cNvSpPr txBox="1"/>
          <p:nvPr/>
        </p:nvSpPr>
        <p:spPr>
          <a:xfrm>
            <a:off x="3086100" y="2752932"/>
            <a:ext cx="2971800" cy="1323439"/>
          </a:xfrm>
          <a:prstGeom prst="rect">
            <a:avLst/>
          </a:prstGeom>
          <a:solidFill>
            <a:schemeClr val="bg1"/>
          </a:solidFill>
          <a:ln w="38100">
            <a:solidFill>
              <a:srgbClr val="006C31"/>
            </a:solidFill>
          </a:ln>
        </p:spPr>
        <p:txBody>
          <a:bodyPr wrap="square" rtlCol="0">
            <a:spAutoFit/>
          </a:bodyPr>
          <a:lstStyle/>
          <a:p>
            <a:pPr algn="ctr"/>
            <a:r>
              <a:rPr lang="en-US" sz="4000" dirty="0">
                <a:solidFill>
                  <a:srgbClr val="006C31"/>
                </a:solidFill>
                <a:latin typeface="+mj-lt"/>
              </a:rPr>
              <a:t>Remember this image</a:t>
            </a:r>
          </a:p>
        </p:txBody>
      </p:sp>
    </p:spTree>
    <p:extLst>
      <p:ext uri="{BB962C8B-B14F-4D97-AF65-F5344CB8AC3E}">
        <p14:creationId xmlns:p14="http://schemas.microsoft.com/office/powerpoint/2010/main" val="31408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1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1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1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3000"/>
                            </p:stCondLst>
                            <p:childTnLst>
                              <p:par>
                                <p:cTn id="23" presetID="10" presetClass="entr" presetSubtype="0" fill="hold" grpId="0" nodeType="afterEffect">
                                  <p:stCondLst>
                                    <p:cond delay="20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par>
                          <p:cTn id="26" fill="hold">
                            <p:stCondLst>
                              <p:cond delay="6000"/>
                            </p:stCondLst>
                            <p:childTnLst>
                              <p:par>
                                <p:cTn id="27" presetID="10" presetClass="exit" presetSubtype="0" fill="hold" grpId="1" nodeType="afterEffect">
                                  <p:stCondLst>
                                    <p:cond delay="1500"/>
                                  </p:stCondLst>
                                  <p:childTnLst>
                                    <p:animEffect transition="out" filter="fade">
                                      <p:cBhvr>
                                        <p:cTn id="28" dur="1000"/>
                                        <p:tgtEl>
                                          <p:spTgt spid="11"/>
                                        </p:tgtEl>
                                      </p:cBhvr>
                                    </p:animEffect>
                                    <p:set>
                                      <p:cBhvr>
                                        <p:cTn id="29"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1"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0E2E178F-C5ED-4828-A16F-EED5DE9D13D2}"/>
              </a:ext>
            </a:extLst>
          </p:cNvPr>
          <p:cNvSpPr txBox="1">
            <a:spLocks noChangeArrowheads="1"/>
          </p:cNvSpPr>
          <p:nvPr/>
        </p:nvSpPr>
        <p:spPr>
          <a:xfrm>
            <a:off x="2133600" y="1981200"/>
            <a:ext cx="4876800" cy="2667000"/>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pPr algn="ctr" eaLnBrk="1" hangingPunct="1"/>
            <a:r>
              <a:rPr lang="en-US" altLang="en-US" sz="8000" dirty="0"/>
              <a:t>Thank </a:t>
            </a:r>
          </a:p>
          <a:p>
            <a:pPr algn="ctr" eaLnBrk="1" hangingPunct="1"/>
            <a:r>
              <a:rPr lang="en-US" altLang="en-US" sz="8000" dirty="0"/>
              <a:t>you</a:t>
            </a:r>
          </a:p>
        </p:txBody>
      </p:sp>
    </p:spTree>
    <p:extLst>
      <p:ext uri="{BB962C8B-B14F-4D97-AF65-F5344CB8AC3E}">
        <p14:creationId xmlns:p14="http://schemas.microsoft.com/office/powerpoint/2010/main" val="56370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E1FB771-BC9A-4F9E-BD9C-84C94D47E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61" y="3200400"/>
            <a:ext cx="4466951" cy="2819400"/>
          </a:xfrm>
          <a:prstGeom prst="rect">
            <a:avLst/>
          </a:prstGeom>
        </p:spPr>
      </p:pic>
      <p:pic>
        <p:nvPicPr>
          <p:cNvPr id="5" name="Picture 4">
            <a:extLst>
              <a:ext uri="{FF2B5EF4-FFF2-40B4-BE49-F238E27FC236}">
                <a16:creationId xmlns="" xmlns:a16="http://schemas.microsoft.com/office/drawing/2014/main" id="{7E9D3E54-01BD-46CA-88BB-30434469A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61" y="304800"/>
            <a:ext cx="4466951" cy="2764729"/>
          </a:xfrm>
          <a:prstGeom prst="rect">
            <a:avLst/>
          </a:prstGeom>
        </p:spPr>
      </p:pic>
      <p:pic>
        <p:nvPicPr>
          <p:cNvPr id="7" name="Picture 6">
            <a:extLst>
              <a:ext uri="{FF2B5EF4-FFF2-40B4-BE49-F238E27FC236}">
                <a16:creationId xmlns="" xmlns:a16="http://schemas.microsoft.com/office/drawing/2014/main" id="{7797B8DF-9503-429C-B8F2-F285E7DCB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8312" y="304800"/>
            <a:ext cx="3308975" cy="4129087"/>
          </a:xfrm>
          <a:prstGeom prst="rect">
            <a:avLst/>
          </a:prstGeom>
        </p:spPr>
      </p:pic>
      <p:pic>
        <p:nvPicPr>
          <p:cNvPr id="10" name="Picture 9">
            <a:extLst>
              <a:ext uri="{FF2B5EF4-FFF2-40B4-BE49-F238E27FC236}">
                <a16:creationId xmlns="" xmlns:a16="http://schemas.microsoft.com/office/drawing/2014/main" id="{FDF4ECBB-1C1B-4D18-ADEA-AFD75CCB7C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2221" y="4648200"/>
            <a:ext cx="2587379" cy="13169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2100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9FFE6E-89FC-4A08-913C-CA91298BCAD1}"/>
              </a:ext>
            </a:extLst>
          </p:cNvPr>
          <p:cNvSpPr>
            <a:spLocks noGrp="1"/>
          </p:cNvSpPr>
          <p:nvPr>
            <p:ph type="title"/>
          </p:nvPr>
        </p:nvSpPr>
        <p:spPr>
          <a:xfrm>
            <a:off x="457200" y="277813"/>
            <a:ext cx="8229600" cy="865187"/>
          </a:xfrm>
        </p:spPr>
        <p:txBody>
          <a:bodyPr/>
          <a:lstStyle/>
          <a:p>
            <a:r>
              <a:rPr lang="en-US" dirty="0"/>
              <a:t>Links to statistics, articles, and papers</a:t>
            </a:r>
          </a:p>
        </p:txBody>
      </p:sp>
      <p:sp>
        <p:nvSpPr>
          <p:cNvPr id="3" name="Content Placeholder 2">
            <a:extLst>
              <a:ext uri="{FF2B5EF4-FFF2-40B4-BE49-F238E27FC236}">
                <a16:creationId xmlns="" xmlns:a16="http://schemas.microsoft.com/office/drawing/2014/main" id="{058498D7-847B-4839-A4EA-A7B3D71DFEF8}"/>
              </a:ext>
            </a:extLst>
          </p:cNvPr>
          <p:cNvSpPr>
            <a:spLocks noGrp="1"/>
          </p:cNvSpPr>
          <p:nvPr>
            <p:ph idx="1"/>
          </p:nvPr>
        </p:nvSpPr>
        <p:spPr>
          <a:xfrm>
            <a:off x="457200" y="2800530"/>
            <a:ext cx="8229600" cy="3330396"/>
          </a:xfrm>
        </p:spPr>
        <p:txBody>
          <a:bodyPr/>
          <a:lstStyle/>
          <a:p>
            <a:pPr lvl="0"/>
            <a:r>
              <a:rPr lang="en-US" sz="1600" dirty="0"/>
              <a:t>American Institute of Physics, Statistical Research Center, </a:t>
            </a:r>
            <a:r>
              <a:rPr lang="en-US" sz="1600" u="sng" dirty="0">
                <a:hlinkClick r:id="rId2"/>
              </a:rPr>
              <a:t>https://www.aip.org/statistics/data/women</a:t>
            </a:r>
            <a:r>
              <a:rPr lang="en-US" sz="1600" dirty="0"/>
              <a:t> </a:t>
            </a:r>
          </a:p>
          <a:p>
            <a:pPr lvl="0"/>
            <a:r>
              <a:rPr lang="en-US" sz="1600" dirty="0"/>
              <a:t>College Board, </a:t>
            </a:r>
            <a:r>
              <a:rPr lang="en-US" sz="1600" i="1" dirty="0"/>
              <a:t>SAT Total Group Profile Report </a:t>
            </a:r>
            <a:r>
              <a:rPr lang="en-US" sz="1600" u="sng" dirty="0">
                <a:hlinkClick r:id="rId3"/>
              </a:rPr>
              <a:t>http://media.collegeboard.com/digitalServices/pdf/research/2013/TotalGroup-2013.pdf</a:t>
            </a:r>
            <a:r>
              <a:rPr lang="en-US" sz="1600" dirty="0"/>
              <a:t> </a:t>
            </a:r>
          </a:p>
          <a:p>
            <a:pPr lvl="0"/>
            <a:r>
              <a:rPr lang="en-US" sz="1600" dirty="0"/>
              <a:t>American Physical Society News, vol. 5, #7, July1976, </a:t>
            </a:r>
            <a:r>
              <a:rPr lang="en-US" sz="1600" i="1" dirty="0"/>
              <a:t>Fighting the Gender Gap: Standardized Tests Are Poor Indicators of Ability in Physics, </a:t>
            </a:r>
            <a:r>
              <a:rPr lang="en-US" sz="1600" u="sng" dirty="0">
                <a:hlinkClick r:id="rId4"/>
              </a:rPr>
              <a:t>https://www.aps.org/publications/apsnews/199607/gender.cfm</a:t>
            </a:r>
            <a:r>
              <a:rPr lang="en-US" sz="1600" dirty="0"/>
              <a:t> </a:t>
            </a:r>
          </a:p>
          <a:p>
            <a:pPr lvl="0"/>
            <a:r>
              <a:rPr lang="en-US" sz="1600" dirty="0" err="1"/>
              <a:t>Wainer</a:t>
            </a:r>
            <a:r>
              <a:rPr lang="en-US" sz="1600" dirty="0"/>
              <a:t>, Howard and Steinberg, Linda, Educational Testing Service, quoted in </a:t>
            </a:r>
            <a:r>
              <a:rPr lang="en-US" sz="1600" i="1" dirty="0" err="1"/>
              <a:t>FairTest</a:t>
            </a:r>
            <a:r>
              <a:rPr lang="en-US" sz="1600" i="1" dirty="0"/>
              <a:t>, Gender Bias in College Admissions Tests</a:t>
            </a:r>
            <a:r>
              <a:rPr lang="en-US" sz="1600" dirty="0"/>
              <a:t>, August 20, 2007, </a:t>
            </a:r>
            <a:r>
              <a:rPr lang="en-US" sz="1600" u="sng" dirty="0">
                <a:hlinkClick r:id="rId5"/>
              </a:rPr>
              <a:t>https://www.fairtest.org/gender-bias-college-admissions-tests</a:t>
            </a:r>
            <a:r>
              <a:rPr lang="en-US" sz="1600" dirty="0"/>
              <a:t> </a:t>
            </a:r>
          </a:p>
          <a:p>
            <a:endParaRPr lang="en-US" sz="1800" dirty="0"/>
          </a:p>
        </p:txBody>
      </p:sp>
      <p:sp>
        <p:nvSpPr>
          <p:cNvPr id="4" name="TextBox 3">
            <a:extLst>
              <a:ext uri="{FF2B5EF4-FFF2-40B4-BE49-F238E27FC236}">
                <a16:creationId xmlns="" xmlns:a16="http://schemas.microsoft.com/office/drawing/2014/main" id="{847E8E09-12F7-410D-AB4C-33CDAD4F6F7D}"/>
              </a:ext>
            </a:extLst>
          </p:cNvPr>
          <p:cNvSpPr txBox="1"/>
          <p:nvPr/>
        </p:nvSpPr>
        <p:spPr>
          <a:xfrm>
            <a:off x="1066800" y="1371600"/>
            <a:ext cx="6858000" cy="1200329"/>
          </a:xfrm>
          <a:prstGeom prst="rect">
            <a:avLst/>
          </a:prstGeom>
          <a:noFill/>
        </p:spPr>
        <p:txBody>
          <a:bodyPr wrap="square" rtlCol="0">
            <a:spAutoFit/>
          </a:bodyPr>
          <a:lstStyle/>
          <a:p>
            <a:pPr algn="ctr"/>
            <a:r>
              <a:rPr lang="en-US" b="1" dirty="0"/>
              <a:t>All of the articles and most of the original research mentioned in this presentation can be found online.</a:t>
            </a:r>
          </a:p>
          <a:p>
            <a:pPr algn="ctr"/>
            <a:endParaRPr lang="en-US" b="1" dirty="0"/>
          </a:p>
          <a:p>
            <a:pPr algn="ctr"/>
            <a:r>
              <a:rPr lang="en-US" b="1" dirty="0"/>
              <a:t>Page one…</a:t>
            </a:r>
          </a:p>
        </p:txBody>
      </p:sp>
    </p:spTree>
    <p:extLst>
      <p:ext uri="{BB962C8B-B14F-4D97-AF65-F5344CB8AC3E}">
        <p14:creationId xmlns:p14="http://schemas.microsoft.com/office/powerpoint/2010/main" val="204951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9FFE6E-89FC-4A08-913C-CA91298BCAD1}"/>
              </a:ext>
            </a:extLst>
          </p:cNvPr>
          <p:cNvSpPr>
            <a:spLocks noGrp="1"/>
          </p:cNvSpPr>
          <p:nvPr>
            <p:ph type="title"/>
          </p:nvPr>
        </p:nvSpPr>
        <p:spPr>
          <a:xfrm>
            <a:off x="457200" y="277813"/>
            <a:ext cx="8229600" cy="865187"/>
          </a:xfrm>
        </p:spPr>
        <p:txBody>
          <a:bodyPr/>
          <a:lstStyle/>
          <a:p>
            <a:r>
              <a:rPr lang="en-US" dirty="0"/>
              <a:t>Links to statistics, articles, and papers</a:t>
            </a:r>
          </a:p>
        </p:txBody>
      </p:sp>
      <p:sp>
        <p:nvSpPr>
          <p:cNvPr id="3" name="Content Placeholder 2">
            <a:extLst>
              <a:ext uri="{FF2B5EF4-FFF2-40B4-BE49-F238E27FC236}">
                <a16:creationId xmlns="" xmlns:a16="http://schemas.microsoft.com/office/drawing/2014/main" id="{058498D7-847B-4839-A4EA-A7B3D71DFEF8}"/>
              </a:ext>
            </a:extLst>
          </p:cNvPr>
          <p:cNvSpPr>
            <a:spLocks noGrp="1"/>
          </p:cNvSpPr>
          <p:nvPr>
            <p:ph idx="1"/>
          </p:nvPr>
        </p:nvSpPr>
        <p:spPr>
          <a:xfrm>
            <a:off x="457200" y="2008187"/>
            <a:ext cx="8229600" cy="4122738"/>
          </a:xfrm>
        </p:spPr>
        <p:txBody>
          <a:bodyPr/>
          <a:lstStyle/>
          <a:p>
            <a:r>
              <a:rPr lang="en-US" sz="1600" dirty="0"/>
              <a:t>Cummings, Denise, </a:t>
            </a:r>
            <a:r>
              <a:rPr lang="en-US" sz="1600" i="1" dirty="0"/>
              <a:t>Why the STEM Gender Gap is Overblown, </a:t>
            </a:r>
            <a:r>
              <a:rPr lang="en-US" sz="1600" dirty="0"/>
              <a:t>PBS News Hour, 2015,   </a:t>
            </a:r>
            <a:r>
              <a:rPr lang="en-US" sz="1600" u="sng" dirty="0">
                <a:hlinkClick r:id="rId2"/>
              </a:rPr>
              <a:t>https://www.pbs.org/newshour/nation/truth-women-stem-careers</a:t>
            </a:r>
            <a:r>
              <a:rPr lang="en-US" sz="1600" dirty="0"/>
              <a:t>  </a:t>
            </a:r>
          </a:p>
          <a:p>
            <a:pPr lvl="0"/>
            <a:r>
              <a:rPr lang="en-US" sz="1600" dirty="0"/>
              <a:t>Hill, Catherine, American Association of University Women, </a:t>
            </a:r>
            <a:r>
              <a:rPr lang="en-US" sz="1600" i="1" dirty="0"/>
              <a:t>Why So Few?, </a:t>
            </a:r>
            <a:r>
              <a:rPr lang="en-US" sz="1600" dirty="0"/>
              <a:t>2010</a:t>
            </a:r>
            <a:r>
              <a:rPr lang="en-US" sz="1600" i="1" dirty="0"/>
              <a:t> </a:t>
            </a:r>
            <a:r>
              <a:rPr lang="en-US" sz="1600" u="sng" dirty="0">
                <a:hlinkClick r:id="rId3"/>
              </a:rPr>
              <a:t>https://www.aauw.org/research/why-so-few/</a:t>
            </a:r>
            <a:r>
              <a:rPr lang="en-US" sz="1600" dirty="0"/>
              <a:t> </a:t>
            </a:r>
          </a:p>
          <a:p>
            <a:pPr lvl="0"/>
            <a:r>
              <a:rPr lang="en-US" sz="1600" dirty="0"/>
              <a:t>Bahn, Kate, </a:t>
            </a:r>
            <a:r>
              <a:rPr lang="en-US" sz="1600" i="1" dirty="0"/>
              <a:t>Faking It: Women, Academia, and Impostor Syndrome,</a:t>
            </a:r>
            <a:r>
              <a:rPr lang="en-US" sz="1600" dirty="0"/>
              <a:t> Chronicle Vitae, March 27, 2014, </a:t>
            </a:r>
            <a:r>
              <a:rPr lang="en-US" sz="1600" u="sng" dirty="0">
                <a:hlinkClick r:id="rId4"/>
              </a:rPr>
              <a:t>https://chroniclevitae.com/news/412-faking-it-women-academia-and-impostor-syndrome</a:t>
            </a:r>
            <a:r>
              <a:rPr lang="en-US" sz="1600" dirty="0"/>
              <a:t> </a:t>
            </a:r>
          </a:p>
          <a:p>
            <a:pPr lvl="0"/>
            <a:r>
              <a:rPr lang="en-US" sz="1600" dirty="0"/>
              <a:t>Gould, Stephen J., 1996</a:t>
            </a:r>
            <a:r>
              <a:rPr lang="en-US" sz="1600" i="1" dirty="0"/>
              <a:t> The </a:t>
            </a:r>
            <a:r>
              <a:rPr lang="en-US" sz="1600" i="1" dirty="0" err="1"/>
              <a:t>Mismeasure</a:t>
            </a:r>
            <a:r>
              <a:rPr lang="en-US" sz="1600" i="1" dirty="0"/>
              <a:t> of Man, </a:t>
            </a:r>
            <a:r>
              <a:rPr lang="en-US" sz="1600" dirty="0"/>
              <a:t> New York, N.Y.: Norton.</a:t>
            </a:r>
            <a:r>
              <a:rPr lang="en-US" sz="1600" i="1" dirty="0"/>
              <a:t> </a:t>
            </a:r>
            <a:endParaRPr lang="en-US" sz="1600" dirty="0"/>
          </a:p>
          <a:p>
            <a:pPr lvl="0"/>
            <a:r>
              <a:rPr lang="en-US" sz="1600" dirty="0" err="1"/>
              <a:t>Grunspan</a:t>
            </a:r>
            <a:r>
              <a:rPr lang="en-US" sz="1600" dirty="0"/>
              <a:t>, Daniel Z., Eddy, Sarah L., Brownell, Sara E., Wiggins, Benjamin L., Crowe, Alison J., </a:t>
            </a:r>
            <a:r>
              <a:rPr lang="en-US" sz="1600" dirty="0" err="1"/>
              <a:t>Goodreau</a:t>
            </a:r>
            <a:r>
              <a:rPr lang="en-US" sz="1600" dirty="0"/>
              <a:t>, Steven M., </a:t>
            </a:r>
            <a:r>
              <a:rPr lang="en-US" sz="1600" i="1" dirty="0"/>
              <a:t>Males Under-Estimate Academic Performance of Their Female Peers in Undergraduate Biology Classrooms, </a:t>
            </a:r>
            <a:r>
              <a:rPr lang="en-US" sz="1600" dirty="0"/>
              <a:t>February 10, 2016, </a:t>
            </a:r>
            <a:r>
              <a:rPr lang="en-US" sz="1600" u="sng" dirty="0">
                <a:hlinkClick r:id="rId5"/>
              </a:rPr>
              <a:t>http://journals.plos.org/plosone/article?id=10.1371/journal.pone.0148405</a:t>
            </a:r>
            <a:r>
              <a:rPr lang="en-US" sz="1600" dirty="0"/>
              <a:t> </a:t>
            </a:r>
          </a:p>
          <a:p>
            <a:pPr lvl="0"/>
            <a:r>
              <a:rPr lang="en-US" sz="1600" dirty="0"/>
              <a:t>Leslie, Sarah-Jane, </a:t>
            </a:r>
            <a:r>
              <a:rPr lang="en-US" sz="1600" dirty="0" err="1"/>
              <a:t>Cimpian</a:t>
            </a:r>
            <a:r>
              <a:rPr lang="en-US" sz="1600" dirty="0"/>
              <a:t>, Mayer, Meredith, Freeland, Edward, </a:t>
            </a:r>
            <a:r>
              <a:rPr lang="en-US" sz="1600" i="1" dirty="0"/>
              <a:t>Expectations of brilliance underlie gender distributions across academic disciplines,</a:t>
            </a:r>
            <a:r>
              <a:rPr lang="en-US" sz="1600" dirty="0"/>
              <a:t> Science, Jan. 2015, </a:t>
            </a:r>
            <a:r>
              <a:rPr lang="en-US" sz="1600" u="sng" dirty="0">
                <a:hlinkClick r:id="rId6"/>
              </a:rPr>
              <a:t>http://science.sciencemag.org/content/347/6219/262</a:t>
            </a:r>
            <a:r>
              <a:rPr lang="en-US" sz="1600" dirty="0"/>
              <a:t> </a:t>
            </a:r>
          </a:p>
          <a:p>
            <a:endParaRPr lang="en-US" sz="1800" dirty="0"/>
          </a:p>
        </p:txBody>
      </p:sp>
      <p:sp>
        <p:nvSpPr>
          <p:cNvPr id="5" name="TextBox 4">
            <a:extLst>
              <a:ext uri="{FF2B5EF4-FFF2-40B4-BE49-F238E27FC236}">
                <a16:creationId xmlns="" xmlns:a16="http://schemas.microsoft.com/office/drawing/2014/main" id="{B5990AD8-2264-469A-B54D-C0F3F1A01D44}"/>
              </a:ext>
            </a:extLst>
          </p:cNvPr>
          <p:cNvSpPr txBox="1"/>
          <p:nvPr/>
        </p:nvSpPr>
        <p:spPr>
          <a:xfrm>
            <a:off x="1066800" y="1371600"/>
            <a:ext cx="6858000" cy="369332"/>
          </a:xfrm>
          <a:prstGeom prst="rect">
            <a:avLst/>
          </a:prstGeom>
          <a:noFill/>
        </p:spPr>
        <p:txBody>
          <a:bodyPr wrap="square" rtlCol="0">
            <a:spAutoFit/>
          </a:bodyPr>
          <a:lstStyle/>
          <a:p>
            <a:pPr algn="ctr"/>
            <a:r>
              <a:rPr lang="en-US" b="1" dirty="0"/>
              <a:t>Page two…</a:t>
            </a:r>
          </a:p>
        </p:txBody>
      </p:sp>
    </p:spTree>
    <p:extLst>
      <p:ext uri="{BB962C8B-B14F-4D97-AF65-F5344CB8AC3E}">
        <p14:creationId xmlns:p14="http://schemas.microsoft.com/office/powerpoint/2010/main" val="359465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9FFE6E-89FC-4A08-913C-CA91298BCAD1}"/>
              </a:ext>
            </a:extLst>
          </p:cNvPr>
          <p:cNvSpPr>
            <a:spLocks noGrp="1"/>
          </p:cNvSpPr>
          <p:nvPr>
            <p:ph type="title"/>
          </p:nvPr>
        </p:nvSpPr>
        <p:spPr>
          <a:xfrm>
            <a:off x="457200" y="277813"/>
            <a:ext cx="8229600" cy="865187"/>
          </a:xfrm>
        </p:spPr>
        <p:txBody>
          <a:bodyPr/>
          <a:lstStyle/>
          <a:p>
            <a:r>
              <a:rPr lang="en-US" dirty="0"/>
              <a:t>Links to statistics, articles, and papers</a:t>
            </a:r>
          </a:p>
        </p:txBody>
      </p:sp>
      <p:sp>
        <p:nvSpPr>
          <p:cNvPr id="3" name="Content Placeholder 2">
            <a:extLst>
              <a:ext uri="{FF2B5EF4-FFF2-40B4-BE49-F238E27FC236}">
                <a16:creationId xmlns="" xmlns:a16="http://schemas.microsoft.com/office/drawing/2014/main" id="{058498D7-847B-4839-A4EA-A7B3D71DFEF8}"/>
              </a:ext>
            </a:extLst>
          </p:cNvPr>
          <p:cNvSpPr>
            <a:spLocks noGrp="1"/>
          </p:cNvSpPr>
          <p:nvPr>
            <p:ph idx="1"/>
          </p:nvPr>
        </p:nvSpPr>
        <p:spPr>
          <a:xfrm>
            <a:off x="457200" y="2362200"/>
            <a:ext cx="8229600" cy="3768725"/>
          </a:xfrm>
        </p:spPr>
        <p:txBody>
          <a:bodyPr/>
          <a:lstStyle/>
          <a:p>
            <a:pPr lvl="0"/>
            <a:r>
              <a:rPr lang="en-US" sz="1600" dirty="0"/>
              <a:t>Ginther, Donna K., and Kahn, </a:t>
            </a:r>
            <a:r>
              <a:rPr lang="en-US" sz="1600" dirty="0" err="1"/>
              <a:t>Shulamit</a:t>
            </a:r>
            <a:r>
              <a:rPr lang="en-US" sz="1600" dirty="0"/>
              <a:t>, </a:t>
            </a:r>
            <a:r>
              <a:rPr lang="en-US" sz="1600" i="1" dirty="0"/>
              <a:t>Comment on “Expectations of brilliance underlie gender distributions across academic disciplines”</a:t>
            </a:r>
            <a:r>
              <a:rPr lang="en-US" sz="1600" dirty="0"/>
              <a:t>, Science, July 2015, </a:t>
            </a:r>
            <a:r>
              <a:rPr lang="en-US" sz="1600" u="sng" dirty="0">
                <a:hlinkClick r:id="rId2"/>
              </a:rPr>
              <a:t>http://science.sciencemag.org/content/sci/349/6246/391.2.full.pdf?sid=fbf0dd62-c973-497d-902c-e1a80bfbe0ea</a:t>
            </a:r>
            <a:r>
              <a:rPr lang="en-US" sz="1600" dirty="0"/>
              <a:t> </a:t>
            </a:r>
          </a:p>
          <a:p>
            <a:pPr lvl="0"/>
            <a:r>
              <a:rPr lang="en-US" sz="1600" dirty="0"/>
              <a:t>Moneta-Koehler, Liane, Brown, Abigail M., Petrie,  Kimberly A., Evans, Brent J., Chalkley, Roger, </a:t>
            </a:r>
            <a:r>
              <a:rPr lang="en-US" sz="1600" i="1" dirty="0"/>
              <a:t>The Limitations of the GRE in Predicting Success in Biomedical Graduate School, </a:t>
            </a:r>
            <a:r>
              <a:rPr lang="en-US" sz="1600" dirty="0"/>
              <a:t>PLOS one, January 2017, </a:t>
            </a:r>
            <a:r>
              <a:rPr lang="en-US" sz="1600" u="sng" dirty="0">
                <a:hlinkClick r:id="rId3"/>
              </a:rPr>
              <a:t>http://journals.plos.org/plosone/article?id=10.1371/journal.pone.0166742</a:t>
            </a:r>
            <a:r>
              <a:rPr lang="en-US" sz="1600" dirty="0"/>
              <a:t> </a:t>
            </a:r>
          </a:p>
          <a:p>
            <a:pPr lvl="0"/>
            <a:r>
              <a:rPr lang="en-US" sz="1600" dirty="0"/>
              <a:t>Scherr, Rachel, </a:t>
            </a:r>
            <a:r>
              <a:rPr lang="en-US" sz="1600" dirty="0" err="1"/>
              <a:t>Plisch</a:t>
            </a:r>
            <a:r>
              <a:rPr lang="en-US" sz="1600" dirty="0"/>
              <a:t>, Monica, Gray, Kara, Potvin, Geoff, </a:t>
            </a:r>
            <a:r>
              <a:rPr lang="en-US" sz="1600" dirty="0" err="1"/>
              <a:t>Hodapp</a:t>
            </a:r>
            <a:r>
              <a:rPr lang="en-US" sz="1600" dirty="0"/>
              <a:t>, Ted, </a:t>
            </a:r>
            <a:r>
              <a:rPr lang="en-US" sz="1600" i="1" dirty="0"/>
              <a:t>Fixed and growth mindsets in physics graduate admissions, </a:t>
            </a:r>
            <a:r>
              <a:rPr lang="en-US" sz="1600" dirty="0"/>
              <a:t>Physical Review: Physics Education Research, 29 November 2017, </a:t>
            </a:r>
            <a:r>
              <a:rPr lang="en-US" sz="1600" u="sng" dirty="0">
                <a:hlinkClick r:id="rId4"/>
              </a:rPr>
              <a:t>https://journals.aps.org/prper/abstract/10.1103/PhysRevPhysEducRes.13.020133</a:t>
            </a:r>
            <a:r>
              <a:rPr lang="en-US" sz="1600" dirty="0"/>
              <a:t> </a:t>
            </a:r>
          </a:p>
          <a:p>
            <a:endParaRPr lang="en-US" sz="1800" dirty="0"/>
          </a:p>
        </p:txBody>
      </p:sp>
      <p:sp>
        <p:nvSpPr>
          <p:cNvPr id="4" name="TextBox 3">
            <a:extLst>
              <a:ext uri="{FF2B5EF4-FFF2-40B4-BE49-F238E27FC236}">
                <a16:creationId xmlns="" xmlns:a16="http://schemas.microsoft.com/office/drawing/2014/main" id="{847E8E09-12F7-410D-AB4C-33CDAD4F6F7D}"/>
              </a:ext>
            </a:extLst>
          </p:cNvPr>
          <p:cNvSpPr txBox="1"/>
          <p:nvPr/>
        </p:nvSpPr>
        <p:spPr>
          <a:xfrm>
            <a:off x="1066800" y="1371600"/>
            <a:ext cx="6858000" cy="369332"/>
          </a:xfrm>
          <a:prstGeom prst="rect">
            <a:avLst/>
          </a:prstGeom>
          <a:noFill/>
        </p:spPr>
        <p:txBody>
          <a:bodyPr wrap="square" rtlCol="0">
            <a:spAutoFit/>
          </a:bodyPr>
          <a:lstStyle/>
          <a:p>
            <a:pPr algn="ctr"/>
            <a:r>
              <a:rPr lang="en-US" b="1" dirty="0"/>
              <a:t>Page three</a:t>
            </a:r>
          </a:p>
        </p:txBody>
      </p:sp>
    </p:spTree>
    <p:extLst>
      <p:ext uri="{BB962C8B-B14F-4D97-AF65-F5344CB8AC3E}">
        <p14:creationId xmlns:p14="http://schemas.microsoft.com/office/powerpoint/2010/main" val="8236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 xmlns:a16="http://schemas.microsoft.com/office/drawing/2014/main" id="{FA7A0772-CDC1-4879-A82A-72D25334DC35}"/>
              </a:ext>
            </a:extLst>
          </p:cNvPr>
          <p:cNvSpPr>
            <a:spLocks noGrp="1" noChangeArrowheads="1"/>
          </p:cNvSpPr>
          <p:nvPr>
            <p:ph type="ctrTitle"/>
          </p:nvPr>
        </p:nvSpPr>
        <p:spPr>
          <a:xfrm>
            <a:off x="914400" y="1524000"/>
            <a:ext cx="7623175" cy="2133600"/>
          </a:xfrm>
        </p:spPr>
        <p:txBody>
          <a:bodyPr/>
          <a:lstStyle/>
          <a:p>
            <a:pPr eaLnBrk="1" hangingPunct="1"/>
            <a:r>
              <a:rPr lang="en-US" altLang="en-US" sz="3600"/>
              <a:t>SEEKING</a:t>
            </a:r>
            <a:r>
              <a:rPr lang="en-US" altLang="en-US"/>
              <a:t/>
            </a:r>
            <a:br>
              <a:rPr lang="en-US" altLang="en-US"/>
            </a:br>
            <a:r>
              <a:rPr lang="en-US" altLang="en-US"/>
              <a:t>    Women in STEM –</a:t>
            </a:r>
            <a:br>
              <a:rPr lang="en-US" altLang="en-US"/>
            </a:br>
            <a:r>
              <a:rPr lang="en-US" altLang="en-US"/>
              <a:t>           Persistence Required</a:t>
            </a:r>
          </a:p>
        </p:txBody>
      </p:sp>
      <p:sp>
        <p:nvSpPr>
          <p:cNvPr id="5123" name="Rectangle 3">
            <a:extLst>
              <a:ext uri="{FF2B5EF4-FFF2-40B4-BE49-F238E27FC236}">
                <a16:creationId xmlns="" xmlns:a16="http://schemas.microsoft.com/office/drawing/2014/main" id="{0C76318F-4A02-4403-9110-4C1C9E8AA54A}"/>
              </a:ext>
            </a:extLst>
          </p:cNvPr>
          <p:cNvSpPr>
            <a:spLocks noGrp="1" noChangeArrowheads="1"/>
          </p:cNvSpPr>
          <p:nvPr>
            <p:ph type="subTitle" idx="1"/>
          </p:nvPr>
        </p:nvSpPr>
        <p:spPr>
          <a:xfrm>
            <a:off x="1371600" y="4114800"/>
            <a:ext cx="7391400" cy="1752600"/>
          </a:xfrm>
        </p:spPr>
        <p:txBody>
          <a:bodyPr/>
          <a:lstStyle/>
          <a:p>
            <a:pPr algn="ctr" eaLnBrk="1" hangingPunct="1">
              <a:lnSpc>
                <a:spcPct val="90000"/>
              </a:lnSpc>
            </a:pPr>
            <a:r>
              <a:rPr lang="en-US" altLang="en-US" dirty="0"/>
              <a:t>Statistics, Studies and Stories</a:t>
            </a:r>
          </a:p>
          <a:p>
            <a:pPr algn="ctr" eaLnBrk="1" hangingPunct="1">
              <a:lnSpc>
                <a:spcPct val="90000"/>
              </a:lnSpc>
            </a:pPr>
            <a:endParaRPr lang="en-US" altLang="en-US" dirty="0"/>
          </a:p>
          <a:p>
            <a:pPr algn="ctr" eaLnBrk="1" hangingPunct="1">
              <a:lnSpc>
                <a:spcPct val="90000"/>
              </a:lnSpc>
            </a:pPr>
            <a:r>
              <a:rPr lang="en-US" altLang="en-US" dirty="0"/>
              <a:t>A talk by Keith Clay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 xmlns:a16="http://schemas.microsoft.com/office/drawing/2014/main" id="{CF9BDB91-1F79-41E0-A14F-026FC6638954}"/>
              </a:ext>
            </a:extLst>
          </p:cNvPr>
          <p:cNvSpPr>
            <a:spLocks noGrp="1" noChangeArrowheads="1"/>
          </p:cNvSpPr>
          <p:nvPr>
            <p:ph type="title"/>
          </p:nvPr>
        </p:nvSpPr>
        <p:spPr/>
        <p:txBody>
          <a:bodyPr/>
          <a:lstStyle/>
          <a:p>
            <a:r>
              <a:rPr lang="en-US" altLang="en-US"/>
              <a:t>The gender gap in STEM</a:t>
            </a:r>
          </a:p>
        </p:txBody>
      </p:sp>
      <p:sp>
        <p:nvSpPr>
          <p:cNvPr id="3" name="Content Placeholder 2">
            <a:extLst>
              <a:ext uri="{FF2B5EF4-FFF2-40B4-BE49-F238E27FC236}">
                <a16:creationId xmlns="" xmlns:a16="http://schemas.microsoft.com/office/drawing/2014/main" id="{61CC2BF5-DD6A-4B26-B1AE-2D3B81760ECF}"/>
              </a:ext>
            </a:extLst>
          </p:cNvPr>
          <p:cNvSpPr>
            <a:spLocks noGrp="1"/>
          </p:cNvSpPr>
          <p:nvPr>
            <p:ph idx="1"/>
          </p:nvPr>
        </p:nvSpPr>
        <p:spPr>
          <a:xfrm>
            <a:off x="2286000" y="2286000"/>
            <a:ext cx="5562600" cy="3352800"/>
          </a:xfrm>
        </p:spPr>
        <p:txBody>
          <a:bodyPr/>
          <a:lstStyle/>
          <a:p>
            <a:pPr>
              <a:defRPr/>
            </a:pPr>
            <a:r>
              <a:rPr lang="en-US" sz="4200" dirty="0">
                <a:solidFill>
                  <a:schemeClr val="tx2"/>
                </a:solidFill>
                <a:latin typeface="+mj-lt"/>
                <a:ea typeface="+mj-ea"/>
                <a:cs typeface="+mj-cs"/>
              </a:rPr>
              <a:t>How bad is it?</a:t>
            </a:r>
          </a:p>
          <a:p>
            <a:pPr>
              <a:defRPr/>
            </a:pPr>
            <a:r>
              <a:rPr lang="en-US" sz="4200" dirty="0">
                <a:solidFill>
                  <a:schemeClr val="tx2"/>
                </a:solidFill>
                <a:latin typeface="+mj-lt"/>
                <a:ea typeface="+mj-ea"/>
                <a:cs typeface="+mj-cs"/>
              </a:rPr>
              <a:t>Why is it there?</a:t>
            </a:r>
          </a:p>
          <a:p>
            <a:pPr>
              <a:defRPr/>
            </a:pPr>
            <a:r>
              <a:rPr lang="en-US" sz="4200" dirty="0">
                <a:solidFill>
                  <a:schemeClr val="tx2"/>
                </a:solidFill>
                <a:latin typeface="+mj-lt"/>
                <a:ea typeface="+mj-ea"/>
                <a:cs typeface="+mj-cs"/>
              </a:rPr>
              <a:t>What can we do?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 xmlns:a16="http://schemas.microsoft.com/office/drawing/2014/main" id="{BEB080D9-912C-437F-866E-975786C0B0F1}"/>
              </a:ext>
            </a:extLst>
          </p:cNvPr>
          <p:cNvSpPr>
            <a:spLocks noGrp="1" noChangeArrowheads="1"/>
          </p:cNvSpPr>
          <p:nvPr>
            <p:ph type="title"/>
          </p:nvPr>
        </p:nvSpPr>
        <p:spPr/>
        <p:txBody>
          <a:bodyPr/>
          <a:lstStyle/>
          <a:p>
            <a:r>
              <a:rPr lang="en-US" altLang="en-US"/>
              <a:t>Women in medical school: 2017</a:t>
            </a:r>
          </a:p>
        </p:txBody>
      </p:sp>
      <p:pic>
        <p:nvPicPr>
          <p:cNvPr id="4" name="Picture 3">
            <a:extLst>
              <a:ext uri="{FF2B5EF4-FFF2-40B4-BE49-F238E27FC236}">
                <a16:creationId xmlns="" xmlns:a16="http://schemas.microsoft.com/office/drawing/2014/main" id="{7157F243-C4D7-4287-82E9-B774AC33B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143000"/>
            <a:ext cx="6010275" cy="473868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1436</TotalTime>
  <Words>2395</Words>
  <Application>Microsoft Office PowerPoint</Application>
  <PresentationFormat>On-screen Show (4:3)</PresentationFormat>
  <Paragraphs>295</Paragraphs>
  <Slides>67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Edge</vt:lpstr>
      <vt:lpstr>Chart Page</vt:lpstr>
      <vt:lpstr>PowerPoint Presentation</vt:lpstr>
      <vt:lpstr>PowerPoint Presentation</vt:lpstr>
      <vt:lpstr>PowerPoint Presentation</vt:lpstr>
      <vt:lpstr>PowerPoint Presentation</vt:lpstr>
      <vt:lpstr>PowerPoint Presentation</vt:lpstr>
      <vt:lpstr>PowerPoint Presentation</vt:lpstr>
      <vt:lpstr>SEEKING     Women in STEM –            Persistence Required</vt:lpstr>
      <vt:lpstr>The gender gap in STEM</vt:lpstr>
      <vt:lpstr>Women in medical school: 2017</vt:lpstr>
      <vt:lpstr>Women in physics grad school: 2018</vt:lpstr>
      <vt:lpstr>Is physics really all that male?   Let’s ask Google…</vt:lpstr>
      <vt:lpstr>Is physics really all that male?   Let’s check Green River…</vt:lpstr>
      <vt:lpstr>Is physics really all that male?   Let’s check Green River…</vt:lpstr>
      <vt:lpstr>PowerPoint Presentation</vt:lpstr>
      <vt:lpstr>Do physics majors matter?   </vt:lpstr>
      <vt:lpstr>PowerPoint Presentation</vt:lpstr>
      <vt:lpstr>PowerPoint Presentation</vt:lpstr>
      <vt:lpstr>PowerPoint Presentation</vt:lpstr>
      <vt:lpstr>PowerPoint Presentation</vt:lpstr>
      <vt:lpstr>PowerPoint Presentation</vt:lpstr>
      <vt:lpstr>Why is there a gender gap?             Maybe women are “less able”</vt:lpstr>
      <vt:lpstr>Why is there a gender gap?             Maybe women are “less able”</vt:lpstr>
      <vt:lpstr>Why is there a gender gap?             Maybe women are “less able”</vt:lpstr>
      <vt:lpstr>Why is there a gender gap?             Maybe women are “less able”</vt:lpstr>
      <vt:lpstr>Why is there a gender gap?             Maybe women are “less able”</vt:lpstr>
      <vt:lpstr>Why is there a gender gap?             Maybe women are “less able”</vt:lpstr>
      <vt:lpstr>Why is there a gender gap?             Maybe women are “less able”</vt:lpstr>
      <vt:lpstr>Why is there a gender gap?             Maybe women are “less able”</vt:lpstr>
      <vt:lpstr>Why is there a gender gap?        Maybe women choose other things</vt:lpstr>
      <vt:lpstr>Why is there a gender gap?        Maybe women choose other things</vt:lpstr>
      <vt:lpstr>Why is there a gender gap?        Maybe women choose other things</vt:lpstr>
      <vt:lpstr>Why is there a gender gap?        Maybe women choose other things</vt:lpstr>
      <vt:lpstr>Why is there a gender gap?        Maybe women choose other things</vt:lpstr>
      <vt:lpstr>Why is there a gender gap?        Maybe women choose other things</vt:lpstr>
      <vt:lpstr>Why is there a gender gap?        Maybe women choose other things</vt:lpstr>
      <vt:lpstr>Why is there a gender gap?        Maybe women choose other things</vt:lpstr>
      <vt:lpstr>Why is there a gender gap?        Maybe women choose other things</vt:lpstr>
      <vt:lpstr>Why is there a gender gap?        Maybe women choose other things</vt:lpstr>
      <vt:lpstr>Why is there a gender gap?        Maybe women choose other things</vt:lpstr>
      <vt:lpstr>Why is there a gender gap?               What about classmates?</vt:lpstr>
      <vt:lpstr>Why is there a gender gap?               What about classmates?</vt:lpstr>
      <vt:lpstr>Why is there a gender gap?               What about classmates?</vt:lpstr>
      <vt:lpstr>What’s in a word?      Please join in a short experiment.</vt:lpstr>
      <vt:lpstr>What’s in a word?      </vt:lpstr>
      <vt:lpstr>What’s in a word?</vt:lpstr>
      <vt:lpstr>What’s in a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we do? </vt:lpstr>
      <vt:lpstr>What can we do? </vt:lpstr>
      <vt:lpstr>PowerPoint Presentation</vt:lpstr>
      <vt:lpstr>What can we do? </vt:lpstr>
      <vt:lpstr>PowerPoint Presentation</vt:lpstr>
      <vt:lpstr>What can we do? </vt:lpstr>
      <vt:lpstr>PowerPoint Presentation</vt:lpstr>
      <vt:lpstr>PowerPoint Presentation</vt:lpstr>
      <vt:lpstr>PowerPoint Presentation</vt:lpstr>
      <vt:lpstr>PowerPoint Presentation</vt:lpstr>
      <vt:lpstr>Links to statistics, articles, and papers</vt:lpstr>
      <vt:lpstr>Links to statistics, articles, and papers</vt:lpstr>
      <vt:lpstr>Links to statistics, articles, and papers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Ethnicity, Gender, and the Physics Community</dc:title>
  <dc:creator>Keith</dc:creator>
  <cp:lastModifiedBy>Information Technology</cp:lastModifiedBy>
  <cp:revision>118</cp:revision>
  <dcterms:created xsi:type="dcterms:W3CDTF">2005-10-11T02:57:37Z</dcterms:created>
  <dcterms:modified xsi:type="dcterms:W3CDTF">2018-05-21T20:49:42Z</dcterms:modified>
</cp:coreProperties>
</file>